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88EEA-53C8-404E-901C-D372C14F418E}" type="datetimeFigureOut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8480C-7719-47BE-B016-4C17EA0B1F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45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1CCE5-003C-49CB-8D42-F46B551FCAC9}" type="datetimeFigureOut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A152-40CE-4D06-85FF-23A81DB8D7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69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F009D1-7FC1-4F06-9D7F-6E87334C3654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5F2-E069-4C44-8F7C-00E001CAEAFD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6B4-EDDB-4BBA-A033-D2C77C9D4382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92D8AF-DD7F-4249-A160-BCC9C9C05B4E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688B9C-4EF6-430E-89C9-ABCA73AF5861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0411-0618-4E89-9946-BD9F03421BBD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254C-9E39-440E-B34A-50FDBEE51CC6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EFDA0B-5A60-4901-8054-0D4A51077559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CF1-4ED0-4892-8610-3D3729DA0F76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3F8619-7458-45A2-9884-E48A3D56BE66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AEA302-2A47-410A-92BB-0C23A6AE4B4F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74A569-8B91-4B12-9954-68A0B83DF8EA}" type="datetime1">
              <a:rPr lang="zh-TW" altLang="en-US" smtClean="0"/>
              <a:pPr/>
              <a:t>2013/11/14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F26525-081F-4A1F-B92B-C5DAB6680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eclab.cs.ucdavis.edu/projects/vulnerabilities/doves/1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heresy.wordpress.com/2010/01/28/%E7%94%A8-snprintf-asprintf-%E5%8F%96%E4%BB%A3%E4%B8%8D%E5%AE%89%E5%85%A8%E7%9A%84-sprintf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 smtClean="0"/>
              <a:t>Secure Programming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6. Buffer Overflow (Strings and Integers) Part 1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Chih</a:t>
            </a:r>
            <a:r>
              <a:rPr lang="en-US" altLang="zh-TW" dirty="0" smtClean="0"/>
              <a:t> Hung Wang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414908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Reference:</a:t>
            </a:r>
          </a:p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 B. Chess and J. West, Secure Programming with Static Analysis, Addison-Wesley, 2007.</a:t>
            </a:r>
          </a:p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 R. C. </a:t>
            </a:r>
            <a:r>
              <a:rPr lang="en-US" altLang="zh-TW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Seacord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Secure Coding in C and C++, Addison-Wesley,  2006.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Buffer Allocation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Include a sanity check!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0864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1619672" y="4077072"/>
            <a:ext cx="2592288" cy="57606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Tracking Buffer Size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most common approach to tracking a buffer and its size is to </a:t>
            </a:r>
            <a:r>
              <a:rPr lang="en-US" altLang="zh-TW" dirty="0" smtClean="0">
                <a:solidFill>
                  <a:srgbClr val="FF0000"/>
                </a:solidFill>
              </a:rPr>
              <a:t>store them together in a composite data structure </a:t>
            </a:r>
            <a:r>
              <a:rPr lang="en-US" altLang="zh-TW" dirty="0" smtClean="0"/>
              <a:t>(such as a </a:t>
            </a:r>
            <a:r>
              <a:rPr lang="en-US" altLang="zh-TW" dirty="0" err="1" smtClean="0"/>
              <a:t>struct</a:t>
            </a:r>
            <a:r>
              <a:rPr lang="en-US" altLang="zh-TW" dirty="0" smtClean="0"/>
              <a:t> or class). This approach is akin to a rudimentary approximation of memory safety.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2120" y="260648"/>
            <a:ext cx="2674640" cy="1143000"/>
          </a:xfrm>
        </p:spPr>
        <p:txBody>
          <a:bodyPr/>
          <a:lstStyle/>
          <a:p>
            <a:r>
              <a:rPr lang="en-US" altLang="zh-TW" dirty="0" smtClean="0"/>
              <a:t>Tracking Buffer Size (2)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4865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Tracking Buffer Size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Include a simple helper 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2314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50958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Tracking Buffer Size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Continuous…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62769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65104"/>
            <a:ext cx="58483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Inherently Dangerous Functions</a:t>
            </a:r>
          </a:p>
          <a:p>
            <a:pPr lvl="1"/>
            <a:r>
              <a:rPr lang="en-US" altLang="zh-TW" dirty="0" smtClean="0"/>
              <a:t>gets() and friends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722384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Morris Worm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The first widely publicized buffer overflow exploit was written against a vulnerability in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Berkeley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fingerd</a:t>
            </a:r>
            <a:r>
              <a:rPr lang="en-US" altLang="zh-TW" sz="2000" dirty="0" smtClean="0">
                <a:solidFill>
                  <a:srgbClr val="FF0000"/>
                </a:solidFill>
              </a:rPr>
              <a:t> daemon</a:t>
            </a:r>
            <a:r>
              <a:rPr lang="en-US" altLang="zh-TW" sz="2000" dirty="0" smtClean="0"/>
              <a:t>. </a:t>
            </a:r>
          </a:p>
          <a:p>
            <a:r>
              <a:rPr lang="en-US" altLang="zh-TW" sz="2000" dirty="0" smtClean="0"/>
              <a:t>The Morris Worm leveraged the exploit to help it wreak havoc on the then-infantine Internet (approximately 60,000 computers). </a:t>
            </a:r>
          </a:p>
          <a:p>
            <a:r>
              <a:rPr lang="en-US" altLang="zh-TW" sz="2000" dirty="0" smtClean="0"/>
              <a:t>The worm caused some machines to become unavailable due to the worm’s load and others to be pulled off the network to avoid infection.</a:t>
            </a:r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653136"/>
            <a:ext cx="3384376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5148064" y="450912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See: </a:t>
            </a:r>
            <a:r>
              <a:rPr lang="en-US" altLang="zh-TW" dirty="0" smtClean="0">
                <a:hlinkClick r:id="rId3"/>
              </a:rPr>
              <a:t>http://seclab.cs.ucdavis.edu/projects/vulnerabilities/doves/1.html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unsafe use of the C++ Operator &gt;&gt;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32848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scanf</a:t>
            </a:r>
            <a:r>
              <a:rPr lang="en-US" altLang="zh-TW" dirty="0" smtClean="0"/>
              <a:t>() and Friends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664051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72408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436096" y="3789040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w3-msql CGI program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strcpy</a:t>
            </a:r>
            <a:r>
              <a:rPr lang="en-US" altLang="zh-TW" dirty="0" smtClean="0"/>
              <a:t>() and Friends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30947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3356992"/>
            <a:ext cx="59895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2771800" y="3356992"/>
            <a:ext cx="575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Code from the php.cgi program in PHP/FI 2.0beta10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best way to prevent buffer overflow vulnerabilities is to use a programming language that enforces memory safety and type safety.</a:t>
            </a:r>
          </a:p>
          <a:p>
            <a:r>
              <a:rPr lang="en-US" altLang="zh-TW" dirty="0" smtClean="0"/>
              <a:t>Any operation that manipulates memory can result in a buffer overflow, but in practice, the mistakes that most often lead to buffer overflow </a:t>
            </a:r>
            <a:r>
              <a:rPr lang="en-US" altLang="zh-TW" dirty="0" smtClean="0">
                <a:solidFill>
                  <a:srgbClr val="FF0000"/>
                </a:solidFill>
              </a:rPr>
              <a:t>are clustered around a limited set of operations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sprintf</a:t>
            </a:r>
            <a:r>
              <a:rPr lang="en-US" altLang="zh-TW" dirty="0" smtClean="0"/>
              <a:t>() and Friends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To use </a:t>
            </a:r>
            <a:r>
              <a:rPr lang="en-US" altLang="zh-TW" sz="2000" dirty="0" err="1" smtClean="0"/>
              <a:t>sprintf</a:t>
            </a:r>
            <a:r>
              <a:rPr lang="en-US" altLang="zh-TW" sz="2000" dirty="0" smtClean="0"/>
              <a:t>() safely, you must ensure that the destination buffer </a:t>
            </a:r>
            <a:r>
              <a:rPr lang="en-US" altLang="zh-TW" sz="2000" dirty="0" smtClean="0">
                <a:solidFill>
                  <a:srgbClr val="FF0000"/>
                </a:solidFill>
              </a:rPr>
              <a:t>can accommodate the combination of all the source arguments</a:t>
            </a:r>
            <a:r>
              <a:rPr lang="en-US" altLang="zh-TW" sz="2000" dirty="0" smtClean="0"/>
              <a:t>, the string size of which could vary, depending on what conversions are performed as they are formatted, and the </a:t>
            </a:r>
            <a:r>
              <a:rPr lang="en-US" altLang="zh-TW" sz="2000" dirty="0" err="1" smtClean="0"/>
              <a:t>nonformat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specifier</a:t>
            </a:r>
            <a:r>
              <a:rPr lang="en-US" altLang="zh-TW" sz="2000" dirty="0" smtClean="0"/>
              <a:t> components of the format string.</a:t>
            </a:r>
          </a:p>
          <a:p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3501008"/>
            <a:ext cx="652701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41168"/>
            <a:ext cx="714277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3635896" y="5445224"/>
            <a:ext cx="2664296" cy="36004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Risk of Reimplementation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Functions that are considered dangerous today were created because they provided functionality that programmers found useful. The desirable traits of functions are usually easy to identify; </a:t>
            </a:r>
            <a:r>
              <a:rPr lang="en-US" altLang="zh-TW" dirty="0" smtClean="0">
                <a:solidFill>
                  <a:srgbClr val="FF0000"/>
                </a:solidFill>
              </a:rPr>
              <a:t>it’s the risks that take some thought and security awareness to uncover.</a:t>
            </a:r>
          </a:p>
          <a:p>
            <a:r>
              <a:rPr lang="en-US" altLang="zh-TW" dirty="0" smtClean="0"/>
              <a:t>When the behavior of a dangerous function is replicated in proprietary code, the overall security of the program is worse off than if the dangerous function were used directly because </a:t>
            </a:r>
            <a:r>
              <a:rPr lang="en-US" altLang="zh-TW" dirty="0" smtClean="0">
                <a:solidFill>
                  <a:srgbClr val="FF0000"/>
                </a:solidFill>
              </a:rPr>
              <a:t>it can no longer be identified by name alone.</a:t>
            </a:r>
          </a:p>
          <a:p>
            <a:pPr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Risk of Reimplementation (2)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59626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949280"/>
            <a:ext cx="30099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788024" y="148478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get_csv_token</a:t>
            </a:r>
            <a:r>
              <a:rPr lang="en-US" altLang="zh-TW" dirty="0" smtClean="0">
                <a:solidFill>
                  <a:srgbClr val="FF0000"/>
                </a:solidFill>
              </a:rPr>
              <a:t>() implements a gets()-style interface because it will read an arbitrary number of bytes into a fixed-size buffer without performing any bounds checks.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Bounded String Operations (1)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0379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Bounded String Operations (2)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192688" cy="51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Bounded String Operations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Code of Kerberos 5 Version 1.0.6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09667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Bounded String Operations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Modified Code of Kerberos 5 Version 1.0.7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53122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接點 6"/>
          <p:cNvCxnSpPr/>
          <p:nvPr/>
        </p:nvCxnSpPr>
        <p:spPr>
          <a:xfrm>
            <a:off x="1187624" y="342900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87624" y="3933056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259632" y="4581128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187624" y="5085184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Bounded String Operations 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Code from Apache Version 1.31 that is susceptible to a buffer overflow because of </a:t>
            </a:r>
            <a:r>
              <a:rPr lang="en-US" altLang="zh-TW" sz="2000" dirty="0" smtClean="0">
                <a:solidFill>
                  <a:srgbClr val="FF0000"/>
                </a:solidFill>
              </a:rPr>
              <a:t>its use of unbounded string-manipulation functions.</a:t>
            </a:r>
          </a:p>
          <a:p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48760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3923928" y="256490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If the variable </a:t>
            </a:r>
            <a:r>
              <a:rPr lang="en-US" altLang="zh-TW" dirty="0" err="1" smtClean="0">
                <a:solidFill>
                  <a:srgbClr val="FF0000"/>
                </a:solidFill>
              </a:rPr>
              <a:t>nofile</a:t>
            </a:r>
            <a:r>
              <a:rPr lang="en-US" altLang="zh-TW" dirty="0" smtClean="0">
                <a:solidFill>
                  <a:srgbClr val="FF0000"/>
                </a:solidFill>
              </a:rPr>
              <a:t> is nonzero, a buffer overflow can occur at the second call to </a:t>
            </a:r>
            <a:r>
              <a:rPr lang="en-US" altLang="zh-TW" dirty="0" err="1" smtClean="0">
                <a:solidFill>
                  <a:srgbClr val="FF0000"/>
                </a:solidFill>
              </a:rPr>
              <a:t>strcpy</a:t>
            </a:r>
            <a:r>
              <a:rPr lang="en-US" altLang="zh-TW" dirty="0" smtClean="0">
                <a:solidFill>
                  <a:srgbClr val="FF0000"/>
                </a:solidFill>
              </a:rPr>
              <a:t>()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Common Pitfalls with Bounded Functions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The destination buffer overflows because the bound depends on the size of the source data rather than the size of the destination buffer. </a:t>
            </a:r>
          </a:p>
          <a:p>
            <a:r>
              <a:rPr lang="en-US" altLang="zh-TW" dirty="0" smtClean="0"/>
              <a:t>The destination buffer is </a:t>
            </a:r>
            <a:r>
              <a:rPr lang="en-US" altLang="zh-TW" dirty="0" smtClean="0">
                <a:solidFill>
                  <a:srgbClr val="FF0000"/>
                </a:solidFill>
              </a:rPr>
              <a:t>left without a null terminator</a:t>
            </a:r>
            <a:r>
              <a:rPr lang="en-US" altLang="zh-TW" dirty="0" smtClean="0"/>
              <a:t>, often as a result of an off-by-one error. </a:t>
            </a:r>
          </a:p>
          <a:p>
            <a:r>
              <a:rPr lang="en-US" altLang="zh-TW" dirty="0" smtClean="0"/>
              <a:t>The destination buffer overflows because its bound is specified as the total size of the buffer rather than the space remaining. </a:t>
            </a:r>
          </a:p>
          <a:p>
            <a:r>
              <a:rPr lang="en-US" altLang="zh-TW" dirty="0" smtClean="0">
                <a:solidFill>
                  <a:srgbClr val="0070C0"/>
                </a:solidFill>
              </a:rPr>
              <a:t>The program writes to an arbitrary location in memory because the destination buffer is not null-terminated and the function begins writing at the location of the first null character in the destination buffer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Common Pitfalls with Bounded Functions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To avoid common errors with </a:t>
            </a:r>
            <a:r>
              <a:rPr lang="en-US" altLang="zh-TW" dirty="0" err="1" smtClean="0"/>
              <a:t>strncpy</a:t>
            </a:r>
            <a:r>
              <a:rPr lang="en-US" altLang="zh-TW" dirty="0" smtClean="0"/>
              <a:t>(), follow two simple guidelines: </a:t>
            </a:r>
          </a:p>
          <a:p>
            <a:pPr lvl="1"/>
            <a:r>
              <a:rPr lang="en-US" altLang="zh-TW" dirty="0" smtClean="0"/>
              <a:t>Use a safe bound—Bound calls to </a:t>
            </a:r>
            <a:r>
              <a:rPr lang="en-US" altLang="zh-TW" dirty="0" err="1" smtClean="0"/>
              <a:t>strncpy</a:t>
            </a:r>
            <a:r>
              <a:rPr lang="en-US" altLang="zh-TW" dirty="0" smtClean="0"/>
              <a:t>() with a value derived from the size of the destination buffer.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Manually null-terminate</a:t>
            </a:r>
            <a:r>
              <a:rPr lang="en-US" altLang="zh-TW" dirty="0" smtClean="0"/>
              <a:t>—Null-terminate the destination buffer immediately after calling </a:t>
            </a:r>
            <a:r>
              <a:rPr lang="en-US" altLang="zh-TW" dirty="0" err="1" smtClean="0"/>
              <a:t>strncpy</a:t>
            </a:r>
            <a:r>
              <a:rPr lang="en-US" altLang="zh-TW" dirty="0" smtClean="0"/>
              <a:t>().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732104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 2000, David Wagner found that nearly 50% of CERT warnings for that year were caused by buffer overflow vulnerabilities [Wagner et al., 2000]. </a:t>
            </a:r>
          </a:p>
          <a:p>
            <a:r>
              <a:rPr lang="en-US" altLang="zh-TW" dirty="0" smtClean="0"/>
              <a:t>Buffer overflow contributed to 14 of the top 20 vulnerabilities in 2006 [SANS 20, 2006]</a:t>
            </a:r>
          </a:p>
          <a:p>
            <a:r>
              <a:rPr lang="en-US" altLang="zh-TW" dirty="0" smtClean="0"/>
              <a:t>Data collected by MITRE as part of the Common Vulnerabilities and Exposures (CVE) project show that </a:t>
            </a:r>
            <a:r>
              <a:rPr lang="en-US" altLang="zh-TW" dirty="0" smtClean="0">
                <a:solidFill>
                  <a:srgbClr val="FF0000"/>
                </a:solidFill>
              </a:rPr>
              <a:t>the overall number of buffer overflow vulnerabilities being reported has not decreased meaningfully in this decade.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 of a Safe Bound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1728192" cy="4873752"/>
          </a:xfrm>
        </p:spPr>
        <p:txBody>
          <a:bodyPr/>
          <a:lstStyle/>
          <a:p>
            <a:r>
              <a:rPr lang="en-US" altLang="zh-TW" dirty="0" smtClean="0"/>
              <a:t>An unsafe call to </a:t>
            </a:r>
            <a:r>
              <a:rPr lang="en-US" altLang="zh-TW" dirty="0" err="1" smtClean="0"/>
              <a:t>strncpy</a:t>
            </a:r>
            <a:r>
              <a:rPr lang="en-US" altLang="zh-TW" dirty="0" smtClean="0"/>
              <a:t>() from </a:t>
            </a:r>
            <a:r>
              <a:rPr lang="en-US" altLang="zh-TW" dirty="0" err="1" smtClean="0"/>
              <a:t>Gaim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5151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45224"/>
            <a:ext cx="4572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2483768" y="3933056"/>
            <a:ext cx="4104456" cy="57606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 of a Safe Bound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An unsafe call to </a:t>
            </a:r>
            <a:r>
              <a:rPr lang="en-US" altLang="zh-TW" dirty="0" err="1" smtClean="0"/>
              <a:t>strncpy</a:t>
            </a:r>
            <a:r>
              <a:rPr lang="en-US" altLang="zh-TW" dirty="0" smtClean="0"/>
              <a:t>() from MSDN documentation.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69091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653136"/>
            <a:ext cx="617715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4644008" y="5445224"/>
            <a:ext cx="2592288" cy="36004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Manually Null-Terminate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This misuse of </a:t>
            </a:r>
            <a:r>
              <a:rPr lang="en-US" altLang="zh-TW" dirty="0" err="1" smtClean="0"/>
              <a:t>strncpy</a:t>
            </a:r>
            <a:r>
              <a:rPr lang="en-US" altLang="zh-TW" dirty="0" smtClean="0"/>
              <a:t>() can leave </a:t>
            </a:r>
            <a:r>
              <a:rPr lang="en-US" altLang="zh-TW" dirty="0" err="1" smtClean="0"/>
              <a:t>rpath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unterminated</a:t>
            </a:r>
            <a:r>
              <a:rPr lang="en-US" altLang="zh-TW" dirty="0" smtClean="0"/>
              <a:t> and cause </a:t>
            </a:r>
            <a:r>
              <a:rPr lang="en-US" altLang="zh-TW" dirty="0" err="1" smtClean="0"/>
              <a:t>strncat</a:t>
            </a:r>
            <a:r>
              <a:rPr lang="en-US" altLang="zh-TW" dirty="0" smtClean="0"/>
              <a:t>() to overflow its destination buffer.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69437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strncat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Function prototype and description for </a:t>
            </a:r>
            <a:r>
              <a:rPr lang="en-US" altLang="zh-TW" dirty="0" err="1" smtClean="0"/>
              <a:t>strncat</a:t>
            </a:r>
            <a:r>
              <a:rPr lang="en-US" altLang="zh-TW" dirty="0" smtClean="0"/>
              <a:t>()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420888"/>
            <a:ext cx="782166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 a Safe Bound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An unsafe call to </a:t>
            </a:r>
            <a:r>
              <a:rPr lang="en-US" altLang="zh-TW" dirty="0" err="1" smtClean="0"/>
              <a:t>strncat</a:t>
            </a:r>
            <a:r>
              <a:rPr lang="en-US" altLang="zh-TW" dirty="0" smtClean="0"/>
              <a:t>() from a patch proposed for Apache Version 1.31.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call to </a:t>
            </a:r>
            <a:r>
              <a:rPr lang="en-US" altLang="zh-TW" dirty="0" err="1" smtClean="0"/>
              <a:t>strncat</a:t>
            </a:r>
            <a:r>
              <a:rPr lang="en-US" altLang="zh-TW" dirty="0" smtClean="0"/>
              <a:t>() could overflow record, depending on the size of user and </a:t>
            </a:r>
            <a:r>
              <a:rPr lang="en-US" altLang="zh-TW" dirty="0" err="1" smtClean="0"/>
              <a:t>cpw</a:t>
            </a:r>
            <a:r>
              <a:rPr lang="en-US" altLang="zh-TW" dirty="0" smtClean="0"/>
              <a:t>, because its bound is specified as the total size of the buffer, which already contains the values of user.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780928"/>
            <a:ext cx="616442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Null-Terminate Source and Destination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Code from Example 6.24 with correct bounds specified to </a:t>
            </a:r>
            <a:r>
              <a:rPr lang="en-US" altLang="zh-TW" dirty="0" err="1" smtClean="0"/>
              <a:t>strncat</a:t>
            </a:r>
            <a:r>
              <a:rPr lang="en-US" altLang="zh-TW" dirty="0" smtClean="0"/>
              <a:t>(), but </a:t>
            </a:r>
            <a:r>
              <a:rPr lang="en-US" altLang="zh-TW" dirty="0" smtClean="0">
                <a:solidFill>
                  <a:srgbClr val="FF0000"/>
                </a:solidFill>
              </a:rPr>
              <a:t>truncation problems remain.</a:t>
            </a:r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66025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Truncation Errors (1)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4674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229200"/>
            <a:ext cx="7048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Truncation Errors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 call to </a:t>
            </a:r>
            <a:r>
              <a:rPr lang="en-US" altLang="zh-TW" dirty="0" err="1" smtClean="0"/>
              <a:t>strncpy</a:t>
            </a:r>
            <a:r>
              <a:rPr lang="en-US" altLang="zh-TW" dirty="0" smtClean="0"/>
              <a:t>() that could cause a truncation error because of confusion over the behavior of </a:t>
            </a:r>
            <a:r>
              <a:rPr lang="en-US" altLang="zh-TW" dirty="0" err="1" smtClean="0"/>
              <a:t>readlink</a:t>
            </a:r>
            <a:r>
              <a:rPr lang="en-US" altLang="zh-TW" dirty="0" smtClean="0"/>
              <a:t>().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6675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Maintaining the Null Terminator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 C, strings depend on proper null termination; without it, their size cannot be determined.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4464496" cy="172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71287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301207"/>
            <a:ext cx="7128792" cy="5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49279"/>
            <a:ext cx="7200800" cy="66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Character Sets, Representations, and Encoding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Most buffer overflow errors specifically related to character-encoding issues occur because of a </a:t>
            </a:r>
            <a:r>
              <a:rPr lang="en-US" altLang="zh-TW" dirty="0" smtClean="0">
                <a:solidFill>
                  <a:srgbClr val="FF0000"/>
                </a:solidFill>
              </a:rPr>
              <a:t>mismatch between size in bytes of a character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FF0000"/>
                </a:solidFill>
              </a:rPr>
              <a:t>the units used to bound operations on a string composed of those characters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If characters can span </a:t>
            </a:r>
            <a:r>
              <a:rPr lang="en-US" altLang="zh-TW" dirty="0" smtClean="0">
                <a:solidFill>
                  <a:srgbClr val="FF0000"/>
                </a:solidFill>
              </a:rPr>
              <a:t>multiple bytes</a:t>
            </a:r>
            <a:r>
              <a:rPr lang="en-US" altLang="zh-TW" dirty="0" smtClean="0"/>
              <a:t>, the difference between the number of bytes in a string and the number of characters in a string can be significant. </a:t>
            </a:r>
          </a:p>
          <a:p>
            <a:r>
              <a:rPr lang="en-US" altLang="zh-TW" dirty="0" smtClean="0"/>
              <a:t>When an operation that expects its bound in bytes is passed a bound in characters, it can severely </a:t>
            </a:r>
            <a:r>
              <a:rPr lang="en-US" altLang="zh-TW" dirty="0" smtClean="0">
                <a:solidFill>
                  <a:srgbClr val="FF0000"/>
                </a:solidFill>
              </a:rPr>
              <a:t>truncate</a:t>
            </a:r>
            <a:r>
              <a:rPr lang="en-US" altLang="zh-TW" dirty="0" smtClean="0"/>
              <a:t> the data on which it operates. In the opposite direction, when a function that expects its bound in characters is passed a bound in bytes, it can result in a </a:t>
            </a:r>
            <a:r>
              <a:rPr lang="en-US" altLang="zh-TW" dirty="0" smtClean="0">
                <a:solidFill>
                  <a:srgbClr val="FF0000"/>
                </a:solidFill>
              </a:rPr>
              <a:t>buffer overflow </a:t>
            </a:r>
            <a:r>
              <a:rPr lang="en-US" altLang="zh-TW" dirty="0" smtClean="0"/>
              <a:t>that writes well beyond the allocated bounds of memory.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To understand the risk that buffer overflow vulnerabilities introduce, you need to understand how buffer overflow vulnerabilities are exploited. </a:t>
            </a:r>
          </a:p>
          <a:p>
            <a:pPr lvl="1"/>
            <a:r>
              <a:rPr lang="en-US" altLang="zh-TW" dirty="0" smtClean="0"/>
              <a:t>Exploiting Software [</a:t>
            </a:r>
            <a:r>
              <a:rPr lang="en-US" altLang="zh-TW" dirty="0" err="1" smtClean="0"/>
              <a:t>Hogland</a:t>
            </a:r>
            <a:r>
              <a:rPr lang="en-US" altLang="zh-TW" dirty="0" smtClean="0"/>
              <a:t> and McGraw, 2004]</a:t>
            </a:r>
          </a:p>
          <a:p>
            <a:pPr lvl="1"/>
            <a:r>
              <a:rPr lang="en-US" altLang="zh-TW" dirty="0" smtClean="0"/>
              <a:t> The </a:t>
            </a:r>
            <a:r>
              <a:rPr lang="en-US" altLang="zh-TW" dirty="0" err="1" smtClean="0"/>
              <a:t>Shellcoder’s</a:t>
            </a:r>
            <a:r>
              <a:rPr lang="en-US" altLang="zh-TW" dirty="0" smtClean="0"/>
              <a:t> Handbook [</a:t>
            </a:r>
            <a:r>
              <a:rPr lang="en-US" altLang="zh-TW" dirty="0" err="1" smtClean="0"/>
              <a:t>Koziol</a:t>
            </a:r>
            <a:r>
              <a:rPr lang="en-US" altLang="zh-TW" dirty="0" smtClean="0"/>
              <a:t> et al., 2004].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Function Prototypes and Descriptions for Standard C String-conversion Functions from the ISO C99 Standard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128792" cy="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WideChar</a:t>
            </a:r>
            <a:r>
              <a:rPr lang="en-US" altLang="zh-TW" dirty="0" smtClean="0"/>
              <a:t> Problem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77086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Format Strings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Format string errors occur when user input is allowed to influence </a:t>
            </a:r>
            <a:r>
              <a:rPr lang="en-US" altLang="zh-TW" dirty="0" smtClean="0">
                <a:solidFill>
                  <a:srgbClr val="FF0000"/>
                </a:solidFill>
              </a:rPr>
              <a:t>the format string argument to certain string formatting functions</a:t>
            </a:r>
            <a:r>
              <a:rPr lang="en-US" altLang="zh-TW" dirty="0" smtClean="0"/>
              <a:t>.</a:t>
            </a:r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5184576" cy="197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97152"/>
            <a:ext cx="5184576" cy="184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Format Strings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guidelines:</a:t>
            </a:r>
          </a:p>
          <a:p>
            <a:pPr lvl="1"/>
            <a:r>
              <a:rPr lang="en-US" altLang="zh-TW" dirty="0" smtClean="0"/>
              <a:t>Always pass a </a:t>
            </a:r>
            <a:r>
              <a:rPr lang="en-US" altLang="zh-TW" dirty="0" smtClean="0">
                <a:solidFill>
                  <a:srgbClr val="FF0000"/>
                </a:solidFill>
              </a:rPr>
              <a:t>static format string </a:t>
            </a:r>
            <a:r>
              <a:rPr lang="en-US" altLang="zh-TW" dirty="0" smtClean="0"/>
              <a:t>to any function that accepts a format string argument.</a:t>
            </a:r>
          </a:p>
          <a:p>
            <a:pPr lvl="1"/>
            <a:r>
              <a:rPr lang="en-US" altLang="zh-TW" dirty="0" smtClean="0"/>
              <a:t>If a single static format string </a:t>
            </a:r>
            <a:r>
              <a:rPr lang="en-US" altLang="zh-TW" dirty="0" smtClean="0">
                <a:solidFill>
                  <a:srgbClr val="FF0000"/>
                </a:solidFill>
              </a:rPr>
              <a:t>is too restrictive</a:t>
            </a:r>
            <a:r>
              <a:rPr lang="en-US" altLang="zh-TW" dirty="0" smtClean="0"/>
              <a:t>, define a set of valid format strings and make selections from this safe set. Accept the added program complexity of selecting from a fixed set of static format strings over the risk that a dynamically constructed string will include unchecked user input. </a:t>
            </a:r>
          </a:p>
          <a:p>
            <a:pPr lvl="1"/>
            <a:r>
              <a:rPr lang="en-US" altLang="zh-TW" dirty="0" smtClean="0"/>
              <a:t>If a situation truly demands that a format string include input read from </a:t>
            </a:r>
            <a:r>
              <a:rPr lang="en-US" altLang="zh-TW" dirty="0" smtClean="0">
                <a:solidFill>
                  <a:srgbClr val="FF0000"/>
                </a:solidFill>
              </a:rPr>
              <a:t>outside the program</a:t>
            </a:r>
            <a:r>
              <a:rPr lang="en-US" altLang="zh-TW" dirty="0" smtClean="0"/>
              <a:t>, perform rigorous </a:t>
            </a:r>
            <a:r>
              <a:rPr lang="en-US" altLang="zh-TW" dirty="0" err="1" smtClean="0"/>
              <a:t>whitelist</a:t>
            </a:r>
            <a:r>
              <a:rPr lang="en-US" altLang="zh-TW" dirty="0" smtClean="0"/>
              <a:t>-based input validation on any values read from outside the program that are included in the format string.</a:t>
            </a:r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Static Format String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5832648" cy="248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597743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Better String and Libraries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968552" cy="148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760" y="3789040"/>
            <a:ext cx="7510156" cy="201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55576" y="148478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Code that uses std::string to count the number of occurrences of a substring in a line of input.</a:t>
            </a:r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Alternative String Solutions for C under GNU/Linux and Microsoft Windows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46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700808"/>
            <a:ext cx="713233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Simple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simple function declares two local variables and uses gets()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492896"/>
            <a:ext cx="69336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Stack Frame of the Function </a:t>
            </a:r>
            <a:r>
              <a:rPr lang="en-US" altLang="zh-TW" dirty="0" err="1" smtClean="0"/>
              <a:t>Truble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5616624" cy="539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Buffer Overflow in RSAREF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68464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703997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Static Buffer Allocation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Under a static buffer allocation scheme, memory for a buffer is allocated once and the buffer retains its initial size for the duration of its existence. The biggest advantage of this approach is simplicity.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641139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接點 6"/>
          <p:cNvCxnSpPr/>
          <p:nvPr/>
        </p:nvCxnSpPr>
        <p:spPr>
          <a:xfrm>
            <a:off x="1331640" y="5085184"/>
            <a:ext cx="59046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491880" y="32129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hlinkClick r:id="rId3"/>
              </a:rPr>
              <a:t>snprintf</a:t>
            </a:r>
            <a:r>
              <a:rPr lang="en-US" altLang="zh-TW" dirty="0" smtClean="0">
                <a:hlinkClick r:id="rId3"/>
              </a:rPr>
              <a:t> and </a:t>
            </a:r>
            <a:r>
              <a:rPr lang="en-US" altLang="zh-TW" dirty="0" err="1" smtClean="0">
                <a:hlinkClick r:id="rId3"/>
              </a:rPr>
              <a:t>sprintf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Buffer Allocation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Example of Dynamic Memory Allocation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F26525-081F-4A1F-B92B-C5DAB6680A3D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336704" cy="456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331640" y="4005064"/>
            <a:ext cx="5688632" cy="151216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4545</TotalTime>
  <Words>1498</Words>
  <Application>Microsoft Office PowerPoint</Application>
  <PresentationFormat>如螢幕大小 (4:3)</PresentationFormat>
  <Paragraphs>165</Paragraphs>
  <Slides>46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3" baseType="lpstr">
      <vt:lpstr>Arial Unicode MS</vt:lpstr>
      <vt:lpstr>新細明體</vt:lpstr>
      <vt:lpstr>Calibri</vt:lpstr>
      <vt:lpstr>Century Schoolbook</vt:lpstr>
      <vt:lpstr>Wingdings</vt:lpstr>
      <vt:lpstr>Wingdings 2</vt:lpstr>
      <vt:lpstr>壁窗</vt:lpstr>
      <vt:lpstr>Secure Programming  6. Buffer Overflow (Strings and Integers) Part 1   </vt:lpstr>
      <vt:lpstr>Introduction (1)</vt:lpstr>
      <vt:lpstr>Introduction (2)</vt:lpstr>
      <vt:lpstr>Introduction (3)</vt:lpstr>
      <vt:lpstr>Simple Example</vt:lpstr>
      <vt:lpstr>Stack Frame of the Function Truble()</vt:lpstr>
      <vt:lpstr>The Buffer Overflow in RSAREF</vt:lpstr>
      <vt:lpstr>Static Buffer Allocation</vt:lpstr>
      <vt:lpstr>Dynamic Buffer Allocation (1)</vt:lpstr>
      <vt:lpstr>Dynamic Buffer Allocation (2)</vt:lpstr>
      <vt:lpstr>Tracking Buffer Size (1)</vt:lpstr>
      <vt:lpstr>Tracking Buffer Size (2)</vt:lpstr>
      <vt:lpstr>Tracking Buffer Size (3)</vt:lpstr>
      <vt:lpstr>Tracking Buffer Size (4)</vt:lpstr>
      <vt:lpstr>Strings</vt:lpstr>
      <vt:lpstr>Morris Worm</vt:lpstr>
      <vt:lpstr>An unsafe use of the C++ Operator &gt;&gt; </vt:lpstr>
      <vt:lpstr>scanf() and Friends </vt:lpstr>
      <vt:lpstr>strcpy() and Friends</vt:lpstr>
      <vt:lpstr>sprintf() and Friends</vt:lpstr>
      <vt:lpstr>Risk of Reimplementation (1)</vt:lpstr>
      <vt:lpstr>Risk of Reimplementation (2)</vt:lpstr>
      <vt:lpstr>Bounded String Operations (1)</vt:lpstr>
      <vt:lpstr>Bounded String Operations (2)</vt:lpstr>
      <vt:lpstr>Bounded String Operations (3)</vt:lpstr>
      <vt:lpstr>Bounded String Operations (4)</vt:lpstr>
      <vt:lpstr>Bounded String Operations (5)</vt:lpstr>
      <vt:lpstr>Common Pitfalls with Bounded Functions (1)</vt:lpstr>
      <vt:lpstr>Common Pitfalls with Bounded Functions (2)</vt:lpstr>
      <vt:lpstr>Use of a Safe Bound (1)</vt:lpstr>
      <vt:lpstr>Use of a Safe Bound (2)</vt:lpstr>
      <vt:lpstr>Manually Null-Terminate</vt:lpstr>
      <vt:lpstr>strncat()</vt:lpstr>
      <vt:lpstr>Use a Safe Bound</vt:lpstr>
      <vt:lpstr>Null-Terminate Source and Destination</vt:lpstr>
      <vt:lpstr>Truncation Errors (1)</vt:lpstr>
      <vt:lpstr>Truncation Errors (2)</vt:lpstr>
      <vt:lpstr>Maintaining the Null Terminator</vt:lpstr>
      <vt:lpstr>Character Sets, Representations, and Encoding</vt:lpstr>
      <vt:lpstr>Function Prototypes and Descriptions for Standard C String-conversion Functions from the ISO C99 Standard</vt:lpstr>
      <vt:lpstr>WideChar Problem</vt:lpstr>
      <vt:lpstr>Format Strings (1)</vt:lpstr>
      <vt:lpstr>Format Strings (2)</vt:lpstr>
      <vt:lpstr>Static Format String</vt:lpstr>
      <vt:lpstr>Better String and Libraries</vt:lpstr>
      <vt:lpstr>Alternative String Solutions for C under GNU/Linux and Microsoft Windows</vt:lpstr>
    </vt:vector>
  </TitlesOfParts>
  <Company>daisy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Programming   </dc:title>
  <dc:creator>Daisy</dc:creator>
  <cp:lastModifiedBy>wangch</cp:lastModifiedBy>
  <cp:revision>562</cp:revision>
  <dcterms:created xsi:type="dcterms:W3CDTF">2012-02-23T03:27:56Z</dcterms:created>
  <dcterms:modified xsi:type="dcterms:W3CDTF">2013-11-14T18:13:43Z</dcterms:modified>
</cp:coreProperties>
</file>