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0"/>
  </p:notesMasterIdLst>
  <p:handoutMasterIdLst>
    <p:handoutMasterId r:id="rId5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4" r:id="rId23"/>
    <p:sldId id="278" r:id="rId24"/>
    <p:sldId id="279" r:id="rId25"/>
    <p:sldId id="293" r:id="rId26"/>
    <p:sldId id="294" r:id="rId27"/>
    <p:sldId id="295"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7" r:id="rId42"/>
    <p:sldId id="298" r:id="rId43"/>
    <p:sldId id="299" r:id="rId44"/>
    <p:sldId id="300" r:id="rId45"/>
    <p:sldId id="301" r:id="rId46"/>
    <p:sldId id="302" r:id="rId47"/>
    <p:sldId id="303" r:id="rId48"/>
    <p:sldId id="304" r:id="rId49"/>
  </p:sldIdLst>
  <p:sldSz cx="9144000" cy="6858000" type="screen4x3"/>
  <p:notesSz cx="6735763" cy="986948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88" autoAdjust="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72D88EEA-53C8-404E-901C-D372C14F418E}" type="datetimeFigureOut">
              <a:rPr lang="zh-TW" altLang="en-US" smtClean="0"/>
              <a:pPr/>
              <a:t>2014/3/18</a:t>
            </a:fld>
            <a:endParaRPr lang="zh-TW" altLang="en-US"/>
          </a:p>
        </p:txBody>
      </p:sp>
      <p:sp>
        <p:nvSpPr>
          <p:cNvPr id="4" name="頁尾版面配置區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4728480C-7719-47BE-B016-4C17EA0B1F1E}" type="slidenum">
              <a:rPr lang="zh-TW" altLang="en-US" smtClean="0"/>
              <a:pPr/>
              <a:t>‹#›</a:t>
            </a:fld>
            <a:endParaRPr lang="zh-TW" altLang="en-US"/>
          </a:p>
        </p:txBody>
      </p:sp>
    </p:spTree>
    <p:extLst>
      <p:ext uri="{BB962C8B-B14F-4D97-AF65-F5344CB8AC3E}">
        <p14:creationId xmlns:p14="http://schemas.microsoft.com/office/powerpoint/2010/main" val="260874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12A1CCE5-003C-49CB-8D42-F46B551FCAC9}" type="datetimeFigureOut">
              <a:rPr lang="zh-TW" altLang="en-US" smtClean="0"/>
              <a:pPr/>
              <a:t>2014/3/18</a:t>
            </a:fld>
            <a:endParaRPr lang="zh-TW" altLang="en-US"/>
          </a:p>
        </p:txBody>
      </p:sp>
      <p:sp>
        <p:nvSpPr>
          <p:cNvPr id="4" name="投影片圖像版面配置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0AE2A152-40CE-4D06-85FF-23A81DB8D70C}" type="slidenum">
              <a:rPr lang="zh-TW" altLang="en-US" smtClean="0"/>
              <a:pPr/>
              <a:t>‹#›</a:t>
            </a:fld>
            <a:endParaRPr lang="zh-TW" altLang="en-US"/>
          </a:p>
        </p:txBody>
      </p:sp>
    </p:spTree>
    <p:extLst>
      <p:ext uri="{BB962C8B-B14F-4D97-AF65-F5344CB8AC3E}">
        <p14:creationId xmlns:p14="http://schemas.microsoft.com/office/powerpoint/2010/main" val="1550819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228600" indent="-228600">
              <a:buAutoNum type="arabicPeriod"/>
            </a:pPr>
            <a:r>
              <a:rPr lang="en-US" altLang="zh-TW" sz="1200" dirty="0" smtClean="0">
                <a:solidFill>
                  <a:srgbClr val="FF0000"/>
                </a:solidFill>
              </a:rPr>
              <a:t>0-9 or</a:t>
            </a:r>
            <a:r>
              <a:rPr lang="zh-TW" altLang="en-US" sz="1200" dirty="0" smtClean="0">
                <a:solidFill>
                  <a:srgbClr val="FF0000"/>
                </a:solidFill>
              </a:rPr>
              <a:t> </a:t>
            </a:r>
            <a:r>
              <a:rPr lang="en-US" altLang="zh-TW" sz="1200" dirty="0" smtClean="0">
                <a:solidFill>
                  <a:srgbClr val="FF0000"/>
                </a:solidFill>
              </a:rPr>
              <a:t>"-" or</a:t>
            </a:r>
            <a:r>
              <a:rPr lang="zh-TW" altLang="en-US" sz="1200" dirty="0" smtClean="0">
                <a:solidFill>
                  <a:srgbClr val="FF0000"/>
                </a:solidFill>
              </a:rPr>
              <a:t> </a:t>
            </a:r>
            <a:r>
              <a:rPr lang="en-US" altLang="zh-TW" sz="1200" dirty="0" smtClean="0">
                <a:solidFill>
                  <a:srgbClr val="FF0000"/>
                </a:solidFill>
              </a:rPr>
              <a:t>"." or</a:t>
            </a:r>
            <a:r>
              <a:rPr lang="zh-TW" altLang="en-US" sz="1200" baseline="0" dirty="0" smtClean="0">
                <a:solidFill>
                  <a:srgbClr val="FF0000"/>
                </a:solidFill>
              </a:rPr>
              <a:t>  </a:t>
            </a:r>
            <a:r>
              <a:rPr lang="en-US" altLang="zh-TW" sz="1200" baseline="0" dirty="0" smtClean="0">
                <a:solidFill>
                  <a:srgbClr val="FF0000"/>
                </a:solidFill>
              </a:rPr>
              <a:t>space can pass the checking.</a:t>
            </a:r>
            <a:endParaRPr lang="en-US" altLang="zh-TW" sz="1200" dirty="0" smtClean="0">
              <a:solidFill>
                <a:srgbClr val="FF0000"/>
              </a:solidFill>
            </a:endParaRPr>
          </a:p>
          <a:p>
            <a:pPr marL="228600" indent="-228600">
              <a:buAutoNum type="arabicPeriod"/>
            </a:pPr>
            <a:r>
              <a:rPr lang="en-US" altLang="zh-TW" sz="1200" dirty="0" err="1" smtClean="0">
                <a:solidFill>
                  <a:srgbClr val="FF0000"/>
                </a:solidFill>
              </a:rPr>
              <a:t>Succ</a:t>
            </a:r>
            <a:r>
              <a:rPr lang="en-US" altLang="zh-TW" sz="1200" dirty="0" smtClean="0">
                <a:solidFill>
                  <a:srgbClr val="FF0000"/>
                </a:solidFill>
              </a:rPr>
              <a:t>:</a:t>
            </a:r>
            <a:r>
              <a:rPr lang="zh-TW" altLang="en-US" sz="1200" dirty="0" smtClean="0">
                <a:solidFill>
                  <a:srgbClr val="FF0000"/>
                </a:solidFill>
              </a:rPr>
              <a:t>  </a:t>
            </a:r>
            <a:r>
              <a:rPr lang="en-US" altLang="zh-TW" sz="1200" dirty="0" smtClean="0">
                <a:solidFill>
                  <a:srgbClr val="FF0000"/>
                </a:solidFill>
              </a:rPr>
              <a:t>111 222.333-444 </a:t>
            </a:r>
          </a:p>
          <a:p>
            <a:pPr marL="228600" indent="-228600">
              <a:buAutoNum type="arabicPeriod"/>
            </a:pPr>
            <a:r>
              <a:rPr lang="en-US" altLang="zh-TW" sz="1200" dirty="0" smtClean="0">
                <a:solidFill>
                  <a:srgbClr val="FF0000"/>
                </a:solidFill>
              </a:rPr>
              <a:t>Fail:</a:t>
            </a:r>
            <a:r>
              <a:rPr lang="en-US" altLang="zh-TW" sz="1200" baseline="0" dirty="0" smtClean="0">
                <a:solidFill>
                  <a:srgbClr val="FF0000"/>
                </a:solidFill>
              </a:rPr>
              <a:t> </a:t>
            </a:r>
            <a:r>
              <a:rPr lang="en-US" altLang="zh-TW" sz="1200" dirty="0" smtClean="0">
                <a:solidFill>
                  <a:srgbClr val="FF0000"/>
                </a:solidFill>
              </a:rPr>
              <a:t>111 222-333.aaa</a:t>
            </a:r>
            <a:endParaRPr lang="zh-TW" altLang="en-US" dirty="0"/>
          </a:p>
        </p:txBody>
      </p:sp>
      <p:sp>
        <p:nvSpPr>
          <p:cNvPr id="4" name="投影片編號版面配置區 3"/>
          <p:cNvSpPr>
            <a:spLocks noGrp="1"/>
          </p:cNvSpPr>
          <p:nvPr>
            <p:ph type="sldNum" sz="quarter" idx="10"/>
          </p:nvPr>
        </p:nvSpPr>
        <p:spPr/>
        <p:txBody>
          <a:bodyPr/>
          <a:lstStyle/>
          <a:p>
            <a:fld id="{2AA7ABCD-D73F-4C2D-A5AB-A0C5BF21C638}" type="slidenum">
              <a:rPr lang="zh-TW" altLang="en-US" smtClean="0"/>
              <a:pPr/>
              <a:t>25</a:t>
            </a:fld>
            <a:endParaRPr lang="zh-TW" altLang="en-US"/>
          </a:p>
        </p:txBody>
      </p:sp>
    </p:spTree>
    <p:extLst>
      <p:ext uri="{BB962C8B-B14F-4D97-AF65-F5344CB8AC3E}">
        <p14:creationId xmlns:p14="http://schemas.microsoft.com/office/powerpoint/2010/main" val="945603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228600" indent="-228600">
              <a:buAutoNum type="arabicPeriod"/>
            </a:pPr>
            <a:r>
              <a:rPr lang="en-US" altLang="zh-TW" dirty="0" err="1" smtClean="0"/>
              <a:t>Succ</a:t>
            </a:r>
            <a:r>
              <a:rPr lang="en-US" altLang="zh-TW" dirty="0" smtClean="0"/>
              <a:t>:</a:t>
            </a:r>
            <a:r>
              <a:rPr lang="zh-TW" altLang="en-US" dirty="0" smtClean="0"/>
              <a:t> </a:t>
            </a:r>
            <a:r>
              <a:rPr lang="en-US" altLang="zh-TW" dirty="0" smtClean="0"/>
              <a:t>1 222-333.4444 </a:t>
            </a:r>
          </a:p>
          <a:p>
            <a:pPr marL="228600" indent="-228600">
              <a:buAutoNum type="arabicPeriod"/>
            </a:pPr>
            <a:r>
              <a:rPr lang="en-US" altLang="zh-TW" dirty="0" smtClean="0"/>
              <a:t>Fail: 2 333-444.5555</a:t>
            </a:r>
          </a:p>
          <a:p>
            <a:pPr marL="228600" indent="-228600">
              <a:buAutoNum type="arabicPeriod"/>
            </a:pPr>
            <a:r>
              <a:rPr lang="en-US" altLang="zh-TW" dirty="0" smtClean="0"/>
              <a:t>Length limitation</a:t>
            </a:r>
          </a:p>
        </p:txBody>
      </p:sp>
      <p:sp>
        <p:nvSpPr>
          <p:cNvPr id="4" name="投影片編號版面配置區 3"/>
          <p:cNvSpPr>
            <a:spLocks noGrp="1"/>
          </p:cNvSpPr>
          <p:nvPr>
            <p:ph type="sldNum" sz="quarter" idx="10"/>
          </p:nvPr>
        </p:nvSpPr>
        <p:spPr/>
        <p:txBody>
          <a:bodyPr/>
          <a:lstStyle/>
          <a:p>
            <a:fld id="{2AA7ABCD-D73F-4C2D-A5AB-A0C5BF21C638}" type="slidenum">
              <a:rPr lang="zh-TW" altLang="en-US" smtClean="0"/>
              <a:pPr/>
              <a:t>26</a:t>
            </a:fld>
            <a:endParaRPr lang="zh-TW" altLang="en-US"/>
          </a:p>
        </p:txBody>
      </p:sp>
    </p:spTree>
    <p:extLst>
      <p:ext uri="{BB962C8B-B14F-4D97-AF65-F5344CB8AC3E}">
        <p14:creationId xmlns:p14="http://schemas.microsoft.com/office/powerpoint/2010/main" val="198603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dirty="0" smtClean="0"/>
          </a:p>
        </p:txBody>
      </p:sp>
      <p:sp>
        <p:nvSpPr>
          <p:cNvPr id="4" name="投影片編號版面配置區 3"/>
          <p:cNvSpPr>
            <a:spLocks noGrp="1"/>
          </p:cNvSpPr>
          <p:nvPr>
            <p:ph type="sldNum" sz="quarter" idx="10"/>
          </p:nvPr>
        </p:nvSpPr>
        <p:spPr/>
        <p:txBody>
          <a:bodyPr/>
          <a:lstStyle/>
          <a:p>
            <a:fld id="{2AA7ABCD-D73F-4C2D-A5AB-A0C5BF21C638}" type="slidenum">
              <a:rPr lang="zh-TW" altLang="en-US" smtClean="0"/>
              <a:pPr/>
              <a:t>27</a:t>
            </a:fld>
            <a:endParaRPr lang="zh-TW" altLang="en-US"/>
          </a:p>
        </p:txBody>
      </p:sp>
    </p:spTree>
    <p:extLst>
      <p:ext uri="{BB962C8B-B14F-4D97-AF65-F5344CB8AC3E}">
        <p14:creationId xmlns:p14="http://schemas.microsoft.com/office/powerpoint/2010/main" val="3444190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2AA7ABCD-D73F-4C2D-A5AB-A0C5BF21C638}" type="slidenum">
              <a:rPr lang="zh-TW" altLang="en-US" smtClean="0"/>
              <a:pPr/>
              <a:t>41</a:t>
            </a:fld>
            <a:endParaRPr lang="zh-TW" altLang="en-US"/>
          </a:p>
        </p:txBody>
      </p:sp>
    </p:spTree>
    <p:extLst>
      <p:ext uri="{BB962C8B-B14F-4D97-AF65-F5344CB8AC3E}">
        <p14:creationId xmlns:p14="http://schemas.microsoft.com/office/powerpoint/2010/main" val="260511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2AA7ABCD-D73F-4C2D-A5AB-A0C5BF21C638}" type="slidenum">
              <a:rPr lang="zh-TW" altLang="en-US" smtClean="0"/>
              <a:pPr/>
              <a:t>44</a:t>
            </a:fld>
            <a:endParaRPr lang="zh-TW" altLang="en-US"/>
          </a:p>
        </p:txBody>
      </p:sp>
    </p:spTree>
    <p:extLst>
      <p:ext uri="{BB962C8B-B14F-4D97-AF65-F5344CB8AC3E}">
        <p14:creationId xmlns:p14="http://schemas.microsoft.com/office/powerpoint/2010/main" val="3965383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2AA7ABCD-D73F-4C2D-A5AB-A0C5BF21C638}" type="slidenum">
              <a:rPr lang="zh-TW" altLang="en-US" smtClean="0"/>
              <a:pPr/>
              <a:t>45</a:t>
            </a:fld>
            <a:endParaRPr lang="zh-TW" altLang="en-US"/>
          </a:p>
        </p:txBody>
      </p:sp>
    </p:spTree>
    <p:extLst>
      <p:ext uri="{BB962C8B-B14F-4D97-AF65-F5344CB8AC3E}">
        <p14:creationId xmlns:p14="http://schemas.microsoft.com/office/powerpoint/2010/main" val="3412125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B65D3998-78F3-4BD2-ADE9-B94D490C8FB0}" type="datetime1">
              <a:rPr lang="zh-TW" altLang="en-US" smtClean="0"/>
              <a:t>2014/3/18</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DDF26525-081F-4A1F-B92B-C5DAB6680A3D}"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F59C38B-6C9A-498C-9766-CE41CF34D815}" type="datetime1">
              <a:rPr lang="zh-TW" altLang="en-US" smtClean="0"/>
              <a:t>2014/3/18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DF26525-081F-4A1F-B92B-C5DAB6680A3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20A2CE5-180C-45AA-B10D-39C69E41F66F}" type="datetime1">
              <a:rPr lang="zh-TW" altLang="en-US" smtClean="0"/>
              <a:t>2014/3/18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DF26525-081F-4A1F-B92B-C5DAB6680A3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cap="none" baseline="0"/>
            </a:lvl1p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C998FB05-4E9C-488E-A257-E621EC48535C}" type="datetime1">
              <a:rPr lang="zh-TW" altLang="en-US" smtClean="0"/>
              <a:t>2014/3/18</a:t>
            </a:fld>
            <a:endParaRPr lang="zh-TW" altLang="en-US"/>
          </a:p>
        </p:txBody>
      </p:sp>
      <p:sp>
        <p:nvSpPr>
          <p:cNvPr id="9" name="投影片編號版面配置區 8"/>
          <p:cNvSpPr>
            <a:spLocks noGrp="1"/>
          </p:cNvSpPr>
          <p:nvPr>
            <p:ph type="sldNum" sz="quarter" idx="15"/>
          </p:nvPr>
        </p:nvSpPr>
        <p:spPr/>
        <p:txBody>
          <a:bodyPr rtlCol="0"/>
          <a:lstStyle/>
          <a:p>
            <a:fld id="{DDF26525-081F-4A1F-B92B-C5DAB6680A3D}" type="slidenum">
              <a:rPr lang="zh-TW" altLang="en-US" smtClean="0"/>
              <a:pPr/>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B4D83544-75FE-4797-9288-F7254E6CDEFB}" type="datetime1">
              <a:rPr lang="zh-TW" altLang="en-US" smtClean="0"/>
              <a:t>2014/3/18</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DDF26525-081F-4A1F-B92B-C5DAB6680A3D}"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E2E60E53-4D00-47D5-A8EC-CC7D1A1113D5}" type="datetime1">
              <a:rPr lang="zh-TW" altLang="en-US" smtClean="0"/>
              <a:t>2014/3/18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DF26525-081F-4A1F-B92B-C5DAB6680A3D}"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C18ACC0F-7CA5-4DA4-984B-A61DEF21ED49}" type="datetime1">
              <a:rPr lang="zh-TW" altLang="en-US" smtClean="0"/>
              <a:t>2014/3/18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DF26525-081F-4A1F-B92B-C5DAB6680A3D}"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971DEC0D-5406-4054-8331-9C64B2C78947}" type="datetime1">
              <a:rPr lang="zh-TW" altLang="en-US" smtClean="0"/>
              <a:t>2014/3/18</a:t>
            </a:fld>
            <a:endParaRPr lang="zh-TW" altLang="en-US"/>
          </a:p>
        </p:txBody>
      </p:sp>
      <p:sp>
        <p:nvSpPr>
          <p:cNvPr id="7" name="投影片編號版面配置區 6"/>
          <p:cNvSpPr>
            <a:spLocks noGrp="1"/>
          </p:cNvSpPr>
          <p:nvPr>
            <p:ph type="sldNum" sz="quarter" idx="11"/>
          </p:nvPr>
        </p:nvSpPr>
        <p:spPr/>
        <p:txBody>
          <a:bodyPr rtlCol="0"/>
          <a:lstStyle/>
          <a:p>
            <a:fld id="{DDF26525-081F-4A1F-B92B-C5DAB6680A3D}"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62FB4A0-2C8D-4927-8037-11CDCF96970E}" type="datetime1">
              <a:rPr lang="zh-TW" altLang="en-US" smtClean="0"/>
              <a:t>2014/3/18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DF26525-081F-4A1F-B92B-C5DAB6680A3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B64EA40A-15CC-4ED9-97BA-998AE34B7F29}" type="datetime1">
              <a:rPr lang="zh-TW" altLang="en-US" smtClean="0"/>
              <a:t>2014/3/18</a:t>
            </a:fld>
            <a:endParaRPr lang="zh-TW" altLang="en-US"/>
          </a:p>
        </p:txBody>
      </p:sp>
      <p:sp>
        <p:nvSpPr>
          <p:cNvPr id="22" name="投影片編號版面配置區 21"/>
          <p:cNvSpPr>
            <a:spLocks noGrp="1"/>
          </p:cNvSpPr>
          <p:nvPr>
            <p:ph type="sldNum" sz="quarter" idx="15"/>
          </p:nvPr>
        </p:nvSpPr>
        <p:spPr/>
        <p:txBody>
          <a:bodyPr rtlCol="0"/>
          <a:lstStyle/>
          <a:p>
            <a:fld id="{DDF26525-081F-4A1F-B92B-C5DAB6680A3D}"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D8FDBEFD-A9A9-4613-B1A6-FF9357302475}" type="datetime1">
              <a:rPr lang="zh-TW" altLang="en-US" smtClean="0"/>
              <a:t>2014/3/18</a:t>
            </a:fld>
            <a:endParaRPr lang="zh-TW" altLang="en-US"/>
          </a:p>
        </p:txBody>
      </p:sp>
      <p:sp>
        <p:nvSpPr>
          <p:cNvPr id="18" name="投影片編號版面配置區 17"/>
          <p:cNvSpPr>
            <a:spLocks noGrp="1"/>
          </p:cNvSpPr>
          <p:nvPr>
            <p:ph type="sldNum" sz="quarter" idx="11"/>
          </p:nvPr>
        </p:nvSpPr>
        <p:spPr/>
        <p:txBody>
          <a:bodyPr rtlCol="0"/>
          <a:lstStyle/>
          <a:p>
            <a:fld id="{DDF26525-081F-4A1F-B92B-C5DAB6680A3D}"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FF5F827-E888-4709-8D90-142FCD5E0A92}" type="datetime1">
              <a:rPr lang="zh-TW" altLang="en-US" smtClean="0"/>
              <a:t>2014/3/18</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DF26525-081F-4A1F-B92B-C5DAB6680A3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gskinner.com/RegEx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120.113.173.21/filer1.php?file=../../etc/passwd"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120.113.173.21/filer1m1.php?file=../../etc/passwd"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120.113.173.21/filer1m2.php?file=../../etc/passw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hyperlink" Target="http://140.130.175.123/filer1m2.php?file=1.txt"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hyperlink" Target="http://140.130.175.123/filer1me3.php?file=....//....//etc/passwd"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sz="4000" dirty="0" smtClean="0"/>
              <a:t>Secure Programming</a:t>
            </a:r>
            <a:r>
              <a:rPr lang="en-US" altLang="zh-TW" dirty="0" smtClean="0"/>
              <a:t/>
            </a:r>
            <a:br>
              <a:rPr lang="en-US" altLang="zh-TW" dirty="0" smtClean="0"/>
            </a:br>
            <a:r>
              <a:rPr lang="en-US" altLang="zh-TW" dirty="0" smtClean="0"/>
              <a:t/>
            </a:r>
            <a:br>
              <a:rPr lang="en-US" altLang="zh-TW" dirty="0" smtClean="0"/>
            </a:br>
            <a:r>
              <a:rPr lang="en-US" altLang="zh-TW" sz="2400" dirty="0" smtClean="0"/>
              <a:t>5. </a:t>
            </a:r>
            <a:r>
              <a:rPr lang="en-US" altLang="zh-TW" sz="2400" smtClean="0"/>
              <a:t>Handling Input (Part 1)</a:t>
            </a: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endParaRPr lang="zh-TW" altLang="en-US" dirty="0"/>
          </a:p>
        </p:txBody>
      </p:sp>
      <p:sp>
        <p:nvSpPr>
          <p:cNvPr id="3" name="副標題 2"/>
          <p:cNvSpPr>
            <a:spLocks noGrp="1"/>
          </p:cNvSpPr>
          <p:nvPr>
            <p:ph type="subTitle" idx="1"/>
          </p:nvPr>
        </p:nvSpPr>
        <p:spPr/>
        <p:txBody>
          <a:bodyPr>
            <a:normAutofit lnSpcReduction="10000"/>
          </a:bodyPr>
          <a:lstStyle/>
          <a:p>
            <a:endParaRPr lang="en-US" altLang="zh-TW" dirty="0" smtClean="0"/>
          </a:p>
          <a:p>
            <a:endParaRPr lang="en-US" altLang="zh-TW" dirty="0" smtClean="0"/>
          </a:p>
          <a:p>
            <a:endParaRPr lang="en-US" altLang="zh-TW" dirty="0" smtClean="0"/>
          </a:p>
          <a:p>
            <a:r>
              <a:rPr lang="en-US" altLang="zh-TW" dirty="0" err="1" smtClean="0"/>
              <a:t>Chih</a:t>
            </a:r>
            <a:r>
              <a:rPr lang="en-US" altLang="zh-TW" dirty="0" smtClean="0"/>
              <a:t> Hung Wang</a:t>
            </a:r>
            <a:endParaRPr lang="zh-TW" altLang="en-US" dirty="0"/>
          </a:p>
        </p:txBody>
      </p:sp>
      <p:sp>
        <p:nvSpPr>
          <p:cNvPr id="4" name="文字方塊 3"/>
          <p:cNvSpPr txBox="1"/>
          <p:nvPr/>
        </p:nvSpPr>
        <p:spPr>
          <a:xfrm>
            <a:off x="2627784" y="4149080"/>
            <a:ext cx="5904656" cy="1477328"/>
          </a:xfrm>
          <a:prstGeom prst="rect">
            <a:avLst/>
          </a:prstGeom>
          <a:noFill/>
        </p:spPr>
        <p:txBody>
          <a:bodyPr wrap="square" rtlCol="0">
            <a:spAutoFit/>
          </a:bodyPr>
          <a:lstStyle/>
          <a:p>
            <a:r>
              <a:rPr lang="en-US" altLang="zh-TW" dirty="0" smtClean="0">
                <a:latin typeface="Arial Unicode MS" pitchFamily="34" charset="-120"/>
                <a:ea typeface="Arial Unicode MS" pitchFamily="34" charset="-120"/>
                <a:cs typeface="Arial Unicode MS" pitchFamily="34" charset="-120"/>
              </a:rPr>
              <a:t>Reference:</a:t>
            </a:r>
          </a:p>
          <a:p>
            <a:r>
              <a:rPr lang="en-US" altLang="zh-TW" dirty="0" smtClean="0">
                <a:latin typeface="Arial Unicode MS" pitchFamily="34" charset="-120"/>
                <a:ea typeface="Arial Unicode MS" pitchFamily="34" charset="-120"/>
                <a:cs typeface="Arial Unicode MS" pitchFamily="34" charset="-120"/>
              </a:rPr>
              <a:t>1. B. Chess and J. West, Secure Programming with Static Analysis, Addison-Wesley, 2007.</a:t>
            </a:r>
          </a:p>
          <a:p>
            <a:r>
              <a:rPr lang="en-US" altLang="zh-TW" dirty="0" smtClean="0">
                <a:latin typeface="Arial Unicode MS" pitchFamily="34" charset="-120"/>
                <a:ea typeface="Arial Unicode MS" pitchFamily="34" charset="-120"/>
                <a:cs typeface="Arial Unicode MS" pitchFamily="34" charset="-120"/>
              </a:rPr>
              <a:t>2. R. C. </a:t>
            </a:r>
            <a:r>
              <a:rPr lang="en-US" altLang="zh-TW" dirty="0" err="1" smtClean="0">
                <a:latin typeface="Arial Unicode MS" pitchFamily="34" charset="-120"/>
                <a:ea typeface="Arial Unicode MS" pitchFamily="34" charset="-120"/>
                <a:cs typeface="Arial Unicode MS" pitchFamily="34" charset="-120"/>
              </a:rPr>
              <a:t>Seacord</a:t>
            </a:r>
            <a:r>
              <a:rPr lang="en-US" altLang="zh-TW" dirty="0" smtClean="0">
                <a:latin typeface="Arial Unicode MS" pitchFamily="34" charset="-120"/>
                <a:ea typeface="Arial Unicode MS" pitchFamily="34" charset="-120"/>
                <a:cs typeface="Arial Unicode MS" pitchFamily="34" charset="-120"/>
              </a:rPr>
              <a:t>, Secure Coding in C and C++, Addison-Wesley,  2006.</a:t>
            </a:r>
            <a:endParaRPr lang="zh-TW" altLang="en-US" dirty="0">
              <a:latin typeface="Arial Unicode MS" pitchFamily="34" charset="-120"/>
              <a:ea typeface="Arial Unicode MS" pitchFamily="34" charset="-120"/>
              <a:cs typeface="Arial Unicode MS" pitchFamily="34" charset="-120"/>
            </a:endParaRPr>
          </a:p>
        </p:txBody>
      </p:sp>
      <p:sp>
        <p:nvSpPr>
          <p:cNvPr id="5" name="投影片編號版面配置區 4"/>
          <p:cNvSpPr>
            <a:spLocks noGrp="1"/>
          </p:cNvSpPr>
          <p:nvPr>
            <p:ph type="sldNum" sz="quarter" idx="12"/>
          </p:nvPr>
        </p:nvSpPr>
        <p:spPr/>
        <p:txBody>
          <a:bodyPr/>
          <a:lstStyle/>
          <a:p>
            <a:fld id="{DDF26525-081F-4A1F-B92B-C5DAB6680A3D}"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(5)</a:t>
            </a:r>
            <a:endParaRPr lang="zh-TW" altLang="en-US" dirty="0"/>
          </a:p>
        </p:txBody>
      </p:sp>
      <p:sp>
        <p:nvSpPr>
          <p:cNvPr id="3" name="內容版面配置區 2"/>
          <p:cNvSpPr>
            <a:spLocks noGrp="1"/>
          </p:cNvSpPr>
          <p:nvPr>
            <p:ph sz="quarter" idx="1"/>
          </p:nvPr>
        </p:nvSpPr>
        <p:spPr/>
        <p:txBody>
          <a:bodyPr/>
          <a:lstStyle/>
          <a:p>
            <a:r>
              <a:rPr lang="en-US" altLang="zh-TW" dirty="0" smtClean="0"/>
              <a:t>Command-Line Parameters</a:t>
            </a:r>
          </a:p>
          <a:p>
            <a:pPr lvl="1"/>
            <a:r>
              <a:rPr lang="en-US" altLang="zh-TW" dirty="0" smtClean="0"/>
              <a:t>Up through Version 2.1.9, Hibernate, a popular open source package for object/relational mapping, contains an excellent example of </a:t>
            </a:r>
            <a:r>
              <a:rPr lang="en-US" altLang="zh-TW" dirty="0" smtClean="0">
                <a:solidFill>
                  <a:srgbClr val="FF0000"/>
                </a:solidFill>
              </a:rPr>
              <a:t>what not to do with command line input.</a:t>
            </a:r>
          </a:p>
          <a:p>
            <a:pPr lvl="1"/>
            <a:r>
              <a:rPr lang="en-US" altLang="zh-TW" dirty="0" smtClean="0"/>
              <a:t>The Java version of </a:t>
            </a:r>
            <a:r>
              <a:rPr lang="en-US" altLang="zh-TW" dirty="0" err="1" smtClean="0"/>
              <a:t>Hibernate’s</a:t>
            </a:r>
            <a:r>
              <a:rPr lang="en-US" altLang="zh-TW" dirty="0" smtClean="0"/>
              <a:t> </a:t>
            </a:r>
            <a:r>
              <a:rPr lang="en-US" altLang="zh-TW" dirty="0" err="1" smtClean="0"/>
              <a:t>SchemaExport</a:t>
            </a:r>
            <a:r>
              <a:rPr lang="en-US" altLang="zh-TW" dirty="0" smtClean="0"/>
              <a:t> tool accepts a command-line parameter named "--delimiter", which it uses to separate SQL commands in the scripts it generated.</a:t>
            </a:r>
          </a:p>
          <a:p>
            <a:pPr lvl="1"/>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(6)</a:t>
            </a:r>
            <a:endParaRPr lang="zh-TW" altLang="en-US" dirty="0"/>
          </a:p>
        </p:txBody>
      </p:sp>
      <p:sp>
        <p:nvSpPr>
          <p:cNvPr id="3" name="內容版面配置區 2"/>
          <p:cNvSpPr>
            <a:spLocks noGrp="1"/>
          </p:cNvSpPr>
          <p:nvPr>
            <p:ph sz="quarter" idx="1"/>
          </p:nvPr>
        </p:nvSpPr>
        <p:spPr/>
        <p:txBody>
          <a:bodyPr/>
          <a:lstStyle/>
          <a:p>
            <a:r>
              <a:rPr lang="en-US" altLang="zh-TW" dirty="0" smtClean="0"/>
              <a:t>SQL injection through the command line</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11</a:t>
            </a:fld>
            <a:endParaRPr lang="zh-TW" altLang="en-US"/>
          </a:p>
        </p:txBody>
      </p:sp>
      <p:pic>
        <p:nvPicPr>
          <p:cNvPr id="3074" name="Picture 2"/>
          <p:cNvPicPr>
            <a:picLocks noChangeAspect="1" noChangeArrowheads="1"/>
          </p:cNvPicPr>
          <p:nvPr/>
        </p:nvPicPr>
        <p:blipFill>
          <a:blip r:embed="rId2" cstate="print"/>
          <a:srcRect/>
          <a:stretch>
            <a:fillRect/>
          </a:stretch>
        </p:blipFill>
        <p:spPr bwMode="auto">
          <a:xfrm>
            <a:off x="1259632" y="2204864"/>
            <a:ext cx="6152262" cy="216024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259632" y="4365104"/>
            <a:ext cx="6120680" cy="231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(7)</a:t>
            </a:r>
            <a:endParaRPr lang="zh-TW" altLang="en-US" dirty="0"/>
          </a:p>
        </p:txBody>
      </p:sp>
      <p:sp>
        <p:nvSpPr>
          <p:cNvPr id="3" name="內容版面配置區 2"/>
          <p:cNvSpPr>
            <a:spLocks noGrp="1"/>
          </p:cNvSpPr>
          <p:nvPr>
            <p:ph sz="quarter" idx="1"/>
          </p:nvPr>
        </p:nvSpPr>
        <p:spPr/>
        <p:txBody>
          <a:bodyPr>
            <a:normAutofit/>
          </a:bodyPr>
          <a:lstStyle/>
          <a:p>
            <a:r>
              <a:rPr lang="en-US" altLang="zh-TW" dirty="0" smtClean="0">
                <a:solidFill>
                  <a:srgbClr val="FF0000"/>
                </a:solidFill>
              </a:rPr>
              <a:t>SELECT * FROM items WHERE owner = "admin"; </a:t>
            </a:r>
          </a:p>
          <a:p>
            <a:r>
              <a:rPr lang="en-US" altLang="zh-TW" dirty="0" smtClean="0"/>
              <a:t>But if the same query was issued with the malicious option --delimiter '; DELETE FROM items;', it would generate a script that cleans out the items table with the following commands: </a:t>
            </a:r>
          </a:p>
          <a:p>
            <a:endParaRPr lang="en-US" altLang="zh-TW" dirty="0" smtClean="0">
              <a:solidFill>
                <a:srgbClr val="FF0000"/>
              </a:solidFill>
            </a:endParaRPr>
          </a:p>
          <a:p>
            <a:r>
              <a:rPr lang="en-US" altLang="zh-TW" dirty="0" smtClean="0">
                <a:solidFill>
                  <a:srgbClr val="FF0000"/>
                </a:solidFill>
              </a:rPr>
              <a:t>SELECT * FROM items WHERE owner = "admin"; DELETE FROM items;</a:t>
            </a:r>
          </a:p>
          <a:p>
            <a:pPr>
              <a:buNone/>
            </a:pPr>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12</a:t>
            </a:fld>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(8)</a:t>
            </a:r>
            <a:endParaRPr lang="zh-TW" altLang="en-US" dirty="0"/>
          </a:p>
        </p:txBody>
      </p:sp>
      <p:sp>
        <p:nvSpPr>
          <p:cNvPr id="3" name="內容版面配置區 2"/>
          <p:cNvSpPr>
            <a:spLocks noGrp="1"/>
          </p:cNvSpPr>
          <p:nvPr>
            <p:ph sz="quarter" idx="1"/>
          </p:nvPr>
        </p:nvSpPr>
        <p:spPr>
          <a:xfrm>
            <a:off x="467544" y="1484784"/>
            <a:ext cx="7467600" cy="4873752"/>
          </a:xfrm>
        </p:spPr>
        <p:txBody>
          <a:bodyPr/>
          <a:lstStyle/>
          <a:p>
            <a:r>
              <a:rPr lang="en-US" altLang="zh-TW" dirty="0" smtClean="0"/>
              <a:t>Database Queries</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13</a:t>
            </a:fld>
            <a:endParaRPr lang="zh-TW" altLang="en-US"/>
          </a:p>
        </p:txBody>
      </p:sp>
      <p:pic>
        <p:nvPicPr>
          <p:cNvPr id="1026" name="Picture 2"/>
          <p:cNvPicPr>
            <a:picLocks noChangeAspect="1" noChangeArrowheads="1"/>
          </p:cNvPicPr>
          <p:nvPr/>
        </p:nvPicPr>
        <p:blipFill>
          <a:blip r:embed="rId2" cstate="print"/>
          <a:srcRect/>
          <a:stretch>
            <a:fillRect/>
          </a:stretch>
        </p:blipFill>
        <p:spPr bwMode="auto">
          <a:xfrm>
            <a:off x="683568" y="1988840"/>
            <a:ext cx="6953250" cy="4667250"/>
          </a:xfrm>
          <a:prstGeom prst="rect">
            <a:avLst/>
          </a:prstGeom>
          <a:noFill/>
          <a:ln w="9525">
            <a:noFill/>
            <a:miter lim="800000"/>
            <a:headEnd/>
            <a:tailEnd/>
          </a:ln>
        </p:spPr>
      </p:pic>
      <p:sp>
        <p:nvSpPr>
          <p:cNvPr id="6" name="文字方塊 5"/>
          <p:cNvSpPr txBox="1"/>
          <p:nvPr/>
        </p:nvSpPr>
        <p:spPr>
          <a:xfrm>
            <a:off x="3491880" y="1700808"/>
            <a:ext cx="4896544" cy="1200329"/>
          </a:xfrm>
          <a:prstGeom prst="rect">
            <a:avLst/>
          </a:prstGeom>
          <a:noFill/>
        </p:spPr>
        <p:txBody>
          <a:bodyPr wrap="square" rtlCol="0">
            <a:spAutoFit/>
          </a:bodyPr>
          <a:lstStyle/>
          <a:p>
            <a:r>
              <a:rPr lang="en-US" altLang="zh-TW" dirty="0" smtClean="0">
                <a:solidFill>
                  <a:srgbClr val="FF0000"/>
                </a:solidFill>
              </a:rPr>
              <a:t>No effort to verify the number of rows the query returns; </a:t>
            </a:r>
            <a:r>
              <a:rPr lang="en-US" altLang="zh-TW" b="1" dirty="0" smtClean="0">
                <a:solidFill>
                  <a:srgbClr val="FF0000"/>
                </a:solidFill>
              </a:rPr>
              <a:t>it simply uses first row found</a:t>
            </a:r>
          </a:p>
          <a:p>
            <a:endParaRPr lang="en-US" altLang="zh-TW" dirty="0" smtClean="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(9)</a:t>
            </a:r>
            <a:endParaRPr lang="zh-TW" altLang="en-US" dirty="0"/>
          </a:p>
        </p:txBody>
      </p:sp>
      <p:sp>
        <p:nvSpPr>
          <p:cNvPr id="3" name="內容版面配置區 2"/>
          <p:cNvSpPr>
            <a:spLocks noGrp="1"/>
          </p:cNvSpPr>
          <p:nvPr>
            <p:ph sz="quarter" idx="1"/>
          </p:nvPr>
        </p:nvSpPr>
        <p:spPr/>
        <p:txBody>
          <a:bodyPr/>
          <a:lstStyle/>
          <a:p>
            <a:r>
              <a:rPr lang="en-US" altLang="zh-TW" dirty="0" smtClean="0"/>
              <a:t>Network Services</a:t>
            </a:r>
          </a:p>
          <a:p>
            <a:pPr lvl="1"/>
            <a:r>
              <a:rPr lang="en-US" altLang="zh-TW" dirty="0" smtClean="0"/>
              <a:t>The code mistakenly </a:t>
            </a:r>
            <a:r>
              <a:rPr lang="en-US" altLang="zh-TW" dirty="0" smtClean="0">
                <a:solidFill>
                  <a:srgbClr val="FF0000"/>
                </a:solidFill>
              </a:rPr>
              <a:t>relies on DNS to establish trust</a:t>
            </a:r>
            <a:endParaRPr lang="zh-TW" altLang="en-US" dirty="0">
              <a:solidFill>
                <a:srgbClr val="FF0000"/>
              </a:solidFill>
            </a:endParaRPr>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14</a:t>
            </a:fld>
            <a:endParaRPr lang="zh-TW" altLang="en-US"/>
          </a:p>
        </p:txBody>
      </p:sp>
      <p:pic>
        <p:nvPicPr>
          <p:cNvPr id="2050" name="Picture 2"/>
          <p:cNvPicPr>
            <a:picLocks noChangeAspect="1" noChangeArrowheads="1"/>
          </p:cNvPicPr>
          <p:nvPr/>
        </p:nvPicPr>
        <p:blipFill>
          <a:blip r:embed="rId2" cstate="print"/>
          <a:srcRect/>
          <a:stretch>
            <a:fillRect/>
          </a:stretch>
        </p:blipFill>
        <p:spPr bwMode="auto">
          <a:xfrm>
            <a:off x="971600" y="2636912"/>
            <a:ext cx="7036210" cy="2736304"/>
          </a:xfrm>
          <a:prstGeom prst="rect">
            <a:avLst/>
          </a:prstGeom>
          <a:noFill/>
          <a:ln w="9525">
            <a:noFill/>
            <a:miter lim="800000"/>
            <a:headEnd/>
            <a:tailEnd/>
          </a:ln>
        </p:spPr>
      </p:pic>
      <p:sp>
        <p:nvSpPr>
          <p:cNvPr id="6" name="流程圖: 匯合連接點 5"/>
          <p:cNvSpPr/>
          <p:nvPr/>
        </p:nvSpPr>
        <p:spPr>
          <a:xfrm>
            <a:off x="7164288" y="2636912"/>
            <a:ext cx="792088" cy="792088"/>
          </a:xfrm>
          <a:prstGeom prst="flowChartSummingJunction">
            <a:avLst/>
          </a:prstGeom>
          <a:solidFill>
            <a:srgbClr val="FF00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899592" y="4077072"/>
            <a:ext cx="7128792" cy="1008112"/>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Story- Apple OS X: Software Updates That Trust Too Much</a:t>
            </a:r>
            <a:endParaRPr lang="zh-TW" altLang="en-US" dirty="0"/>
          </a:p>
        </p:txBody>
      </p:sp>
      <p:sp>
        <p:nvSpPr>
          <p:cNvPr id="3" name="內容版面配置區 2"/>
          <p:cNvSpPr>
            <a:spLocks noGrp="1"/>
          </p:cNvSpPr>
          <p:nvPr>
            <p:ph sz="quarter" idx="1"/>
          </p:nvPr>
        </p:nvSpPr>
        <p:spPr/>
        <p:txBody>
          <a:bodyPr/>
          <a:lstStyle/>
          <a:p>
            <a:r>
              <a:rPr lang="en-US" altLang="zh-TW" dirty="0" smtClean="0"/>
              <a:t>Apple’s OS X operating system knows how to phone home to get software updates, but early versions didn’t check to make sure they were pulling down updates from a benevolent server. Russell Harding discovered the problem in 2002.He explained it and released exploit tools at the same time.</a:t>
            </a:r>
          </a:p>
          <a:p>
            <a:r>
              <a:rPr lang="en-US" altLang="zh-TW" dirty="0" smtClean="0">
                <a:solidFill>
                  <a:srgbClr val="FF0000"/>
                </a:solidFill>
              </a:rPr>
              <a:t>DNS </a:t>
            </a:r>
            <a:r>
              <a:rPr lang="en-US" altLang="zh-TW" dirty="0" err="1" smtClean="0">
                <a:solidFill>
                  <a:srgbClr val="FF0000"/>
                </a:solidFill>
              </a:rPr>
              <a:t>querry</a:t>
            </a:r>
            <a:endParaRPr lang="en-US" altLang="zh-TW" dirty="0" smtClean="0">
              <a:solidFill>
                <a:srgbClr val="FF0000"/>
              </a:solidFill>
            </a:endParaRPr>
          </a:p>
          <a:p>
            <a:pPr lvl="1"/>
            <a:r>
              <a:rPr lang="en-US" altLang="zh-TW" dirty="0" err="1" smtClean="0"/>
              <a:t>dnsspoof</a:t>
            </a:r>
            <a:endParaRPr lang="en-US" altLang="zh-TW" dirty="0" smtClean="0"/>
          </a:p>
          <a:p>
            <a:r>
              <a:rPr lang="en-US" altLang="zh-TW" dirty="0" smtClean="0"/>
              <a:t>ARP Spoofing</a:t>
            </a:r>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15</a:t>
            </a:fld>
            <a:endParaRPr lang="zh-TW"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(10)</a:t>
            </a:r>
            <a:endParaRPr lang="zh-TW" altLang="en-US" dirty="0"/>
          </a:p>
        </p:txBody>
      </p:sp>
      <p:sp>
        <p:nvSpPr>
          <p:cNvPr id="3" name="內容版面配置區 2"/>
          <p:cNvSpPr>
            <a:spLocks noGrp="1"/>
          </p:cNvSpPr>
          <p:nvPr>
            <p:ph sz="quarter" idx="1"/>
          </p:nvPr>
        </p:nvSpPr>
        <p:spPr/>
        <p:txBody>
          <a:bodyPr/>
          <a:lstStyle/>
          <a:p>
            <a:r>
              <a:rPr lang="en-US" altLang="zh-TW" dirty="0" smtClean="0"/>
              <a:t>Establish Trust Boundaries</a:t>
            </a:r>
          </a:p>
          <a:p>
            <a:pPr lvl="1"/>
            <a:r>
              <a:rPr lang="en-US" altLang="zh-TW" dirty="0" smtClean="0"/>
              <a:t>This Java code accepts an HTTP request parameter name status and stores it in the HTTP session object </a:t>
            </a:r>
            <a:r>
              <a:rPr lang="en-US" altLang="zh-TW" dirty="0" smtClean="0">
                <a:solidFill>
                  <a:srgbClr val="FF0000"/>
                </a:solidFill>
              </a:rPr>
              <a:t>without performing any validation on the value</a:t>
            </a:r>
            <a:r>
              <a:rPr lang="en-US" altLang="zh-TW" dirty="0" smtClean="0"/>
              <a:t>. </a:t>
            </a:r>
          </a:p>
          <a:p>
            <a:pPr lvl="1"/>
            <a:r>
              <a:rPr lang="en-US" altLang="zh-TW" dirty="0" smtClean="0"/>
              <a:t>Because data stored in the session are usually treated as trusted, this is a trust boundary violation.</a:t>
            </a:r>
          </a:p>
          <a:p>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16</a:t>
            </a:fld>
            <a:endParaRPr lang="zh-TW" altLang="en-US"/>
          </a:p>
        </p:txBody>
      </p:sp>
      <p:pic>
        <p:nvPicPr>
          <p:cNvPr id="3074" name="Picture 2"/>
          <p:cNvPicPr>
            <a:picLocks noChangeAspect="1" noChangeArrowheads="1"/>
          </p:cNvPicPr>
          <p:nvPr/>
        </p:nvPicPr>
        <p:blipFill>
          <a:blip r:embed="rId2" cstate="print"/>
          <a:srcRect/>
          <a:stretch>
            <a:fillRect/>
          </a:stretch>
        </p:blipFill>
        <p:spPr bwMode="auto">
          <a:xfrm>
            <a:off x="755576" y="3933056"/>
            <a:ext cx="7301438"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(11)</a:t>
            </a:r>
            <a:endParaRPr lang="zh-TW" altLang="en-US" dirty="0"/>
          </a:p>
        </p:txBody>
      </p:sp>
      <p:sp>
        <p:nvSpPr>
          <p:cNvPr id="3" name="內容版面配置區 2"/>
          <p:cNvSpPr>
            <a:spLocks noGrp="1"/>
          </p:cNvSpPr>
          <p:nvPr>
            <p:ph sz="quarter" idx="1"/>
          </p:nvPr>
        </p:nvSpPr>
        <p:spPr/>
        <p:txBody>
          <a:bodyPr>
            <a:normAutofit/>
          </a:bodyPr>
          <a:lstStyle/>
          <a:p>
            <a:r>
              <a:rPr lang="en-US" altLang="zh-TW" sz="2000" dirty="0" smtClean="0"/>
              <a:t>The </a:t>
            </a:r>
            <a:r>
              <a:rPr lang="en-US" altLang="zh-TW" sz="2000" dirty="0" err="1" smtClean="0"/>
              <a:t>unvalidated</a:t>
            </a:r>
            <a:r>
              <a:rPr lang="en-US" altLang="zh-TW" sz="2000" dirty="0" smtClean="0"/>
              <a:t> input stored in the HTTP session in the previous example is printed later in the same JSP page. </a:t>
            </a:r>
          </a:p>
          <a:p>
            <a:r>
              <a:rPr lang="en-US" altLang="zh-TW" sz="2000" dirty="0" smtClean="0"/>
              <a:t>Although the value comes from an HTTP session object, which is typically trusted, </a:t>
            </a:r>
            <a:r>
              <a:rPr lang="en-US" altLang="zh-TW" sz="2000" dirty="0" smtClean="0">
                <a:solidFill>
                  <a:srgbClr val="FF0000"/>
                </a:solidFill>
              </a:rPr>
              <a:t>the USER_STATUS attribute was never validated</a:t>
            </a:r>
            <a:r>
              <a:rPr lang="en-US" altLang="zh-TW" sz="2000" dirty="0" smtClean="0"/>
              <a:t>, making this a cross-site scripting vulnerability.</a:t>
            </a:r>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17</a:t>
            </a:fld>
            <a:endParaRPr lang="zh-TW" altLang="en-US"/>
          </a:p>
        </p:txBody>
      </p:sp>
      <p:pic>
        <p:nvPicPr>
          <p:cNvPr id="4098" name="Picture 2"/>
          <p:cNvPicPr>
            <a:picLocks noChangeAspect="1" noChangeArrowheads="1"/>
          </p:cNvPicPr>
          <p:nvPr/>
        </p:nvPicPr>
        <p:blipFill>
          <a:blip r:embed="rId2" cstate="print"/>
          <a:srcRect/>
          <a:stretch>
            <a:fillRect/>
          </a:stretch>
        </p:blipFill>
        <p:spPr bwMode="auto">
          <a:xfrm>
            <a:off x="323528" y="3645024"/>
            <a:ext cx="7858640" cy="24067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(12)</a:t>
            </a:r>
            <a:endParaRPr lang="zh-TW" altLang="en-US" dirty="0"/>
          </a:p>
        </p:txBody>
      </p:sp>
      <p:sp>
        <p:nvSpPr>
          <p:cNvPr id="3" name="內容版面配置區 2"/>
          <p:cNvSpPr>
            <a:spLocks noGrp="1"/>
          </p:cNvSpPr>
          <p:nvPr>
            <p:ph sz="quarter" idx="1"/>
          </p:nvPr>
        </p:nvSpPr>
        <p:spPr/>
        <p:txBody>
          <a:bodyPr/>
          <a:lstStyle/>
          <a:p>
            <a:r>
              <a:rPr lang="en-US" altLang="zh-TW" dirty="0" smtClean="0"/>
              <a:t>Enforce Trust Boundaries</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18</a:t>
            </a:fld>
            <a:endParaRPr lang="zh-TW" altLang="en-US"/>
          </a:p>
        </p:txBody>
      </p:sp>
      <p:pic>
        <p:nvPicPr>
          <p:cNvPr id="1026" name="Picture 2"/>
          <p:cNvPicPr>
            <a:picLocks noChangeAspect="1" noChangeArrowheads="1"/>
          </p:cNvPicPr>
          <p:nvPr/>
        </p:nvPicPr>
        <p:blipFill>
          <a:blip r:embed="rId2" cstate="print"/>
          <a:srcRect/>
          <a:stretch>
            <a:fillRect/>
          </a:stretch>
        </p:blipFill>
        <p:spPr bwMode="auto">
          <a:xfrm>
            <a:off x="1403648" y="2276871"/>
            <a:ext cx="5688632" cy="41493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 </a:t>
            </a:r>
            <a:endParaRPr lang="zh-TW" altLang="en-US" dirty="0"/>
          </a:p>
        </p:txBody>
      </p:sp>
      <p:sp>
        <p:nvSpPr>
          <p:cNvPr id="3" name="內容版面配置區 2"/>
          <p:cNvSpPr>
            <a:spLocks noGrp="1"/>
          </p:cNvSpPr>
          <p:nvPr>
            <p:ph sz="quarter" idx="1"/>
          </p:nvPr>
        </p:nvSpPr>
        <p:spPr/>
        <p:txBody>
          <a:bodyPr/>
          <a:lstStyle/>
          <a:p>
            <a:r>
              <a:rPr lang="en-US" altLang="zh-TW" dirty="0" smtClean="0"/>
              <a:t>Use Strong Input Validation</a:t>
            </a:r>
          </a:p>
          <a:p>
            <a:pPr lvl="1"/>
            <a:r>
              <a:rPr lang="en-US" altLang="zh-TW" dirty="0" smtClean="0"/>
              <a:t>The right approach to input validation is to check input against a list of known good values. Checking against a list of known good values is called </a:t>
            </a:r>
            <a:r>
              <a:rPr lang="en-US" altLang="zh-TW" dirty="0" err="1" smtClean="0">
                <a:solidFill>
                  <a:srgbClr val="FF0000"/>
                </a:solidFill>
              </a:rPr>
              <a:t>whitelisting</a:t>
            </a:r>
            <a:r>
              <a:rPr lang="en-US" altLang="zh-TW" dirty="0" smtClean="0"/>
              <a:t>.</a:t>
            </a:r>
          </a:p>
          <a:p>
            <a:pPr lvl="1"/>
            <a:r>
              <a:rPr lang="en-US" altLang="zh-TW" dirty="0" smtClean="0"/>
              <a:t>Indirect Selection</a:t>
            </a:r>
          </a:p>
          <a:p>
            <a:pPr lvl="2"/>
            <a:r>
              <a:rPr lang="en-US" altLang="zh-TW" dirty="0" smtClean="0"/>
              <a:t>The form of input validation isn’t always practical, but it is ideal for situations in which a user is selecting from among a list of choices.</a:t>
            </a:r>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19</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a:t>
            </a:r>
            <a:endParaRPr lang="zh-TW" altLang="en-US" dirty="0"/>
          </a:p>
        </p:txBody>
      </p:sp>
      <p:sp>
        <p:nvSpPr>
          <p:cNvPr id="3" name="內容版面配置區 2"/>
          <p:cNvSpPr>
            <a:spLocks noGrp="1"/>
          </p:cNvSpPr>
          <p:nvPr>
            <p:ph sz="quarter" idx="1"/>
          </p:nvPr>
        </p:nvSpPr>
        <p:spPr/>
        <p:txBody>
          <a:bodyPr>
            <a:normAutofit fontScale="92500" lnSpcReduction="10000"/>
          </a:bodyPr>
          <a:lstStyle/>
          <a:p>
            <a:r>
              <a:rPr lang="en-US" altLang="zh-TW" dirty="0" smtClean="0"/>
              <a:t>The programmer is the most qualified individual to define the kinds of input that are valid in the context their code.</a:t>
            </a:r>
          </a:p>
          <a:p>
            <a:r>
              <a:rPr lang="en-US" altLang="zh-TW" dirty="0" smtClean="0"/>
              <a:t>Validate all input. </a:t>
            </a:r>
          </a:p>
          <a:p>
            <a:pPr lvl="1"/>
            <a:r>
              <a:rPr lang="en-US" altLang="zh-TW" dirty="0" smtClean="0"/>
              <a:t>Validate </a:t>
            </a:r>
            <a:r>
              <a:rPr lang="en-US" altLang="zh-TW" dirty="0" smtClean="0">
                <a:solidFill>
                  <a:srgbClr val="FF0000"/>
                </a:solidFill>
              </a:rPr>
              <a:t>every piece of input </a:t>
            </a:r>
            <a:r>
              <a:rPr lang="en-US" altLang="zh-TW" dirty="0" smtClean="0"/>
              <a:t>the program uses. Make it easy to verify that all input is validated before it is used. </a:t>
            </a:r>
          </a:p>
          <a:p>
            <a:r>
              <a:rPr lang="en-US" altLang="zh-TW" dirty="0" smtClean="0"/>
              <a:t>Validate input from all sources. </a:t>
            </a:r>
          </a:p>
          <a:p>
            <a:pPr lvl="1"/>
            <a:r>
              <a:rPr lang="en-US" altLang="zh-TW" dirty="0" smtClean="0"/>
              <a:t>Validate input from </a:t>
            </a:r>
            <a:r>
              <a:rPr lang="en-US" altLang="zh-TW" dirty="0" smtClean="0">
                <a:solidFill>
                  <a:srgbClr val="FF0000"/>
                </a:solidFill>
              </a:rPr>
              <a:t>all sources</a:t>
            </a:r>
            <a:r>
              <a:rPr lang="en-US" altLang="zh-TW" dirty="0" smtClean="0"/>
              <a:t>, including command-line parameters, configuration files, database queries, environment variables, network services, registry values, system properties, temporary files, and any other source outside your program. </a:t>
            </a:r>
          </a:p>
          <a:p>
            <a:r>
              <a:rPr lang="en-US" altLang="zh-TW" dirty="0" smtClean="0"/>
              <a:t>Establish trust boundaries. </a:t>
            </a:r>
          </a:p>
          <a:p>
            <a:pPr lvl="1"/>
            <a:r>
              <a:rPr lang="en-US" altLang="zh-TW" dirty="0" smtClean="0"/>
              <a:t>Store trusted and </a:t>
            </a:r>
            <a:r>
              <a:rPr lang="en-US" altLang="zh-TW" dirty="0" err="1" smtClean="0"/>
              <a:t>untrusted</a:t>
            </a:r>
            <a:r>
              <a:rPr lang="en-US" altLang="zh-TW" dirty="0" smtClean="0"/>
              <a:t> data separately to ensure that input validation is always performed.</a:t>
            </a:r>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(2) </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20</a:t>
            </a:fld>
            <a:endParaRPr lang="zh-TW" altLang="en-US"/>
          </a:p>
        </p:txBody>
      </p:sp>
      <p:pic>
        <p:nvPicPr>
          <p:cNvPr id="2050" name="Picture 2"/>
          <p:cNvPicPr>
            <a:picLocks noChangeAspect="1" noChangeArrowheads="1"/>
          </p:cNvPicPr>
          <p:nvPr/>
        </p:nvPicPr>
        <p:blipFill>
          <a:blip r:embed="rId2" cstate="print"/>
          <a:srcRect/>
          <a:stretch>
            <a:fillRect/>
          </a:stretch>
        </p:blipFill>
        <p:spPr bwMode="auto">
          <a:xfrm>
            <a:off x="827584" y="1556792"/>
            <a:ext cx="5619750" cy="5029200"/>
          </a:xfrm>
          <a:prstGeom prst="rect">
            <a:avLst/>
          </a:prstGeom>
          <a:noFill/>
          <a:ln w="9525">
            <a:noFill/>
            <a:miter lim="800000"/>
            <a:headEnd/>
            <a:tailEnd/>
          </a:ln>
        </p:spPr>
      </p:pic>
      <p:sp>
        <p:nvSpPr>
          <p:cNvPr id="6" name="文字方塊 5"/>
          <p:cNvSpPr txBox="1"/>
          <p:nvPr/>
        </p:nvSpPr>
        <p:spPr>
          <a:xfrm>
            <a:off x="6660232" y="1844824"/>
            <a:ext cx="2223686" cy="369332"/>
          </a:xfrm>
          <a:prstGeom prst="rect">
            <a:avLst/>
          </a:prstGeom>
          <a:noFill/>
        </p:spPr>
        <p:txBody>
          <a:bodyPr wrap="none" rtlCol="0">
            <a:spAutoFit/>
          </a:bodyPr>
          <a:lstStyle/>
          <a:p>
            <a:r>
              <a:rPr lang="en-US" altLang="zh-TW" dirty="0" smtClean="0"/>
              <a:t>Indirect selection 1</a:t>
            </a:r>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(3) </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21</a:t>
            </a:fld>
            <a:endParaRPr lang="zh-TW" altLang="en-US"/>
          </a:p>
        </p:txBody>
      </p:sp>
      <p:pic>
        <p:nvPicPr>
          <p:cNvPr id="3074" name="Picture 2"/>
          <p:cNvPicPr>
            <a:picLocks noChangeAspect="1" noChangeArrowheads="1"/>
          </p:cNvPicPr>
          <p:nvPr/>
        </p:nvPicPr>
        <p:blipFill>
          <a:blip r:embed="rId2" cstate="print"/>
          <a:srcRect/>
          <a:stretch>
            <a:fillRect/>
          </a:stretch>
        </p:blipFill>
        <p:spPr bwMode="auto">
          <a:xfrm>
            <a:off x="611560" y="1556792"/>
            <a:ext cx="6264696" cy="4662865"/>
          </a:xfrm>
          <a:prstGeom prst="rect">
            <a:avLst/>
          </a:prstGeom>
          <a:noFill/>
          <a:ln w="9525">
            <a:noFill/>
            <a:miter lim="800000"/>
            <a:headEnd/>
            <a:tailEnd/>
          </a:ln>
        </p:spPr>
      </p:pic>
      <p:sp>
        <p:nvSpPr>
          <p:cNvPr id="6" name="文字方塊 5"/>
          <p:cNvSpPr txBox="1"/>
          <p:nvPr/>
        </p:nvSpPr>
        <p:spPr>
          <a:xfrm>
            <a:off x="6732240" y="1844824"/>
            <a:ext cx="2223686" cy="369332"/>
          </a:xfrm>
          <a:prstGeom prst="rect">
            <a:avLst/>
          </a:prstGeom>
          <a:noFill/>
        </p:spPr>
        <p:txBody>
          <a:bodyPr wrap="none" rtlCol="0">
            <a:spAutoFit/>
          </a:bodyPr>
          <a:lstStyle/>
          <a:p>
            <a:r>
              <a:rPr lang="en-US" altLang="zh-TW" dirty="0" smtClean="0"/>
              <a:t>Indirect selection 2</a:t>
            </a:r>
            <a:endParaRPr lang="zh-TW"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(4) </a:t>
            </a:r>
            <a:endParaRPr lang="zh-TW" altLang="en-US" dirty="0"/>
          </a:p>
        </p:txBody>
      </p:sp>
      <p:sp>
        <p:nvSpPr>
          <p:cNvPr id="3" name="內容版面配置區 2"/>
          <p:cNvSpPr>
            <a:spLocks noGrp="1"/>
          </p:cNvSpPr>
          <p:nvPr>
            <p:ph sz="quarter" idx="1"/>
          </p:nvPr>
        </p:nvSpPr>
        <p:spPr/>
        <p:txBody>
          <a:bodyPr/>
          <a:lstStyle/>
          <a:p>
            <a:r>
              <a:rPr lang="en-US" altLang="zh-TW" dirty="0" err="1" smtClean="0"/>
              <a:t>Whitelisting</a:t>
            </a:r>
            <a:r>
              <a:rPr lang="en-US" altLang="zh-TW" dirty="0" smtClean="0"/>
              <a:t> (1)</a:t>
            </a:r>
          </a:p>
          <a:p>
            <a:pPr lvl="1"/>
            <a:r>
              <a:rPr lang="en-US" altLang="zh-TW" dirty="0" smtClean="0"/>
              <a:t>In many situations, </a:t>
            </a:r>
            <a:r>
              <a:rPr lang="en-US" altLang="zh-TW" dirty="0" smtClean="0">
                <a:solidFill>
                  <a:srgbClr val="FF0000"/>
                </a:solidFill>
              </a:rPr>
              <a:t>indirection is infeasible because the set of legitimate values is too large or too hard to track explicitly.</a:t>
            </a:r>
            <a:r>
              <a:rPr lang="en-US" altLang="zh-TW" dirty="0" smtClean="0"/>
              <a:t> If you need to accept a phone number as input, keeping a list of all legitimate phone numbers is not a realistic option. The best solution in such cases is to create a </a:t>
            </a:r>
            <a:r>
              <a:rPr lang="en-US" altLang="zh-TW" dirty="0" err="1" smtClean="0"/>
              <a:t>whitelist</a:t>
            </a:r>
            <a:r>
              <a:rPr lang="en-US" altLang="zh-TW" dirty="0" smtClean="0"/>
              <a:t> of acceptable input values.</a:t>
            </a:r>
          </a:p>
          <a:p>
            <a:pPr lvl="1"/>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22</a:t>
            </a:fld>
            <a:endParaRPr lang="zh-TW"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(5) </a:t>
            </a:r>
            <a:endParaRPr lang="zh-TW" altLang="en-US" dirty="0"/>
          </a:p>
        </p:txBody>
      </p:sp>
      <p:sp>
        <p:nvSpPr>
          <p:cNvPr id="3" name="內容版面配置區 2"/>
          <p:cNvSpPr>
            <a:spLocks noGrp="1"/>
          </p:cNvSpPr>
          <p:nvPr>
            <p:ph sz="quarter" idx="1"/>
          </p:nvPr>
        </p:nvSpPr>
        <p:spPr/>
        <p:txBody>
          <a:bodyPr/>
          <a:lstStyle/>
          <a:p>
            <a:r>
              <a:rPr lang="en-US" altLang="zh-TW" dirty="0" smtClean="0"/>
              <a:t>Phone number example</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23</a:t>
            </a:fld>
            <a:endParaRPr lang="zh-TW" altLang="en-US"/>
          </a:p>
        </p:txBody>
      </p:sp>
      <p:pic>
        <p:nvPicPr>
          <p:cNvPr id="4098" name="Picture 2"/>
          <p:cNvPicPr>
            <a:picLocks noChangeAspect="1" noChangeArrowheads="1"/>
          </p:cNvPicPr>
          <p:nvPr/>
        </p:nvPicPr>
        <p:blipFill>
          <a:blip r:embed="rId2" cstate="print"/>
          <a:srcRect/>
          <a:stretch>
            <a:fillRect/>
          </a:stretch>
        </p:blipFill>
        <p:spPr bwMode="auto">
          <a:xfrm>
            <a:off x="899592" y="2132856"/>
            <a:ext cx="6624736" cy="4436102"/>
          </a:xfrm>
          <a:prstGeom prst="rect">
            <a:avLst/>
          </a:prstGeom>
          <a:noFill/>
          <a:ln w="9525">
            <a:noFill/>
            <a:miter lim="800000"/>
            <a:headEnd/>
            <a:tailEnd/>
          </a:ln>
        </p:spPr>
      </p:pic>
      <p:sp>
        <p:nvSpPr>
          <p:cNvPr id="6" name="矩形 5"/>
          <p:cNvSpPr/>
          <p:nvPr/>
        </p:nvSpPr>
        <p:spPr>
          <a:xfrm>
            <a:off x="1043608" y="3212976"/>
            <a:ext cx="4464496" cy="360040"/>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(6) </a:t>
            </a:r>
            <a:endParaRPr lang="zh-TW" altLang="en-US" dirty="0"/>
          </a:p>
        </p:txBody>
      </p:sp>
      <p:sp>
        <p:nvSpPr>
          <p:cNvPr id="3" name="內容版面配置區 2"/>
          <p:cNvSpPr>
            <a:spLocks noGrp="1"/>
          </p:cNvSpPr>
          <p:nvPr>
            <p:ph sz="quarter" idx="1"/>
          </p:nvPr>
        </p:nvSpPr>
        <p:spPr/>
        <p:txBody>
          <a:bodyPr/>
          <a:lstStyle/>
          <a:p>
            <a:r>
              <a:rPr lang="en-US" altLang="zh-TW" dirty="0" smtClean="0"/>
              <a:t>Another Example of Phone number</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24</a:t>
            </a:fld>
            <a:endParaRPr lang="zh-TW" altLang="en-US"/>
          </a:p>
        </p:txBody>
      </p:sp>
      <p:pic>
        <p:nvPicPr>
          <p:cNvPr id="5123" name="Picture 3"/>
          <p:cNvPicPr>
            <a:picLocks noChangeAspect="1" noChangeArrowheads="1"/>
          </p:cNvPicPr>
          <p:nvPr/>
        </p:nvPicPr>
        <p:blipFill>
          <a:blip r:embed="rId2" cstate="print"/>
          <a:srcRect/>
          <a:stretch>
            <a:fillRect/>
          </a:stretch>
        </p:blipFill>
        <p:spPr bwMode="auto">
          <a:xfrm>
            <a:off x="539552" y="2564904"/>
            <a:ext cx="7611459" cy="2448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Real Example in Java (1)</a:t>
            </a:r>
            <a:endParaRPr lang="zh-TW" altLang="en-US" dirty="0"/>
          </a:p>
        </p:txBody>
      </p:sp>
      <p:sp>
        <p:nvSpPr>
          <p:cNvPr id="3" name="內容版面配置區 2"/>
          <p:cNvSpPr>
            <a:spLocks noGrp="1"/>
          </p:cNvSpPr>
          <p:nvPr>
            <p:ph idx="1"/>
          </p:nvPr>
        </p:nvSpPr>
        <p:spPr>
          <a:xfrm>
            <a:off x="467544" y="1340768"/>
            <a:ext cx="8229600" cy="4525963"/>
          </a:xfrm>
        </p:spPr>
        <p:txBody>
          <a:bodyPr/>
          <a:lstStyle/>
          <a:p>
            <a:r>
              <a:rPr lang="en-US" altLang="zh-TW" dirty="0" smtClean="0"/>
              <a:t>Phone number (Java code)</a:t>
            </a:r>
            <a:endParaRPr lang="zh-TW" altLang="en-US" dirty="0"/>
          </a:p>
        </p:txBody>
      </p:sp>
      <p:sp>
        <p:nvSpPr>
          <p:cNvPr id="4" name="投影片編號版面配置區 3"/>
          <p:cNvSpPr>
            <a:spLocks noGrp="1"/>
          </p:cNvSpPr>
          <p:nvPr>
            <p:ph type="sldNum" sz="quarter" idx="4294967295"/>
          </p:nvPr>
        </p:nvSpPr>
        <p:spPr>
          <a:xfrm>
            <a:off x="8129016" y="5734050"/>
            <a:ext cx="609600" cy="521208"/>
          </a:xfrm>
          <a:prstGeom prst="rect">
            <a:avLst/>
          </a:prstGeom>
        </p:spPr>
        <p:txBody>
          <a:bodyPr/>
          <a:lstStyle/>
          <a:p>
            <a:fld id="{DDF26525-081F-4A1F-B92B-C5DAB6680A3D}" type="slidenum">
              <a:rPr lang="zh-TW" altLang="en-US" smtClean="0"/>
              <a:pPr/>
              <a:t>25</a:t>
            </a:fld>
            <a:endParaRPr lang="zh-TW" altLang="en-US"/>
          </a:p>
        </p:txBody>
      </p:sp>
      <p:sp>
        <p:nvSpPr>
          <p:cNvPr id="6" name="矩形 5"/>
          <p:cNvSpPr/>
          <p:nvPr/>
        </p:nvSpPr>
        <p:spPr>
          <a:xfrm>
            <a:off x="809328" y="2025908"/>
            <a:ext cx="8334672" cy="4616648"/>
          </a:xfrm>
          <a:prstGeom prst="rect">
            <a:avLst/>
          </a:prstGeom>
        </p:spPr>
        <p:txBody>
          <a:bodyPr wrap="square">
            <a:spAutoFit/>
          </a:bodyPr>
          <a:lstStyle/>
          <a:p>
            <a:r>
              <a:rPr lang="en-US" altLang="zh-TW" sz="1400" dirty="0" smtClean="0"/>
              <a:t>package phone1;</a:t>
            </a:r>
          </a:p>
          <a:p>
            <a:r>
              <a:rPr lang="en-US" altLang="zh-TW" sz="1400" dirty="0" smtClean="0"/>
              <a:t>import </a:t>
            </a:r>
            <a:r>
              <a:rPr lang="en-US" altLang="zh-TW" sz="1400" dirty="0" err="1" smtClean="0"/>
              <a:t>java.util.regex.Pattern</a:t>
            </a:r>
            <a:r>
              <a:rPr lang="en-US" altLang="zh-TW" sz="1400" dirty="0" smtClean="0"/>
              <a:t>;</a:t>
            </a:r>
          </a:p>
          <a:p>
            <a:r>
              <a:rPr lang="en-US" altLang="zh-TW" sz="1400" dirty="0" smtClean="0"/>
              <a:t>import </a:t>
            </a:r>
            <a:r>
              <a:rPr lang="en-US" altLang="zh-TW" sz="1400" dirty="0" err="1" smtClean="0"/>
              <a:t>java.util.regex.Matcher</a:t>
            </a:r>
            <a:r>
              <a:rPr lang="en-US" altLang="zh-TW" sz="1400" dirty="0" smtClean="0"/>
              <a:t>;</a:t>
            </a:r>
          </a:p>
          <a:p>
            <a:r>
              <a:rPr lang="en-US" altLang="zh-TW" sz="1400" dirty="0" smtClean="0"/>
              <a:t>import </a:t>
            </a:r>
            <a:r>
              <a:rPr lang="en-US" altLang="zh-TW" sz="1400" dirty="0" err="1" smtClean="0"/>
              <a:t>java.util.Scanner</a:t>
            </a:r>
            <a:r>
              <a:rPr lang="en-US" altLang="zh-TW" sz="1400" dirty="0" smtClean="0"/>
              <a:t>;</a:t>
            </a:r>
          </a:p>
          <a:p>
            <a:endParaRPr lang="en-US" altLang="zh-TW" sz="1400" dirty="0" smtClean="0"/>
          </a:p>
          <a:p>
            <a:r>
              <a:rPr lang="en-US" altLang="zh-TW" sz="1400" dirty="0" smtClean="0"/>
              <a:t>public class Phone1 {</a:t>
            </a:r>
          </a:p>
          <a:p>
            <a:r>
              <a:rPr lang="en-US" altLang="zh-TW" sz="1400" dirty="0" smtClean="0"/>
              <a:t>    public static void main(String[] </a:t>
            </a:r>
            <a:r>
              <a:rPr lang="en-US" altLang="zh-TW" sz="1400" dirty="0" err="1" smtClean="0"/>
              <a:t>args</a:t>
            </a:r>
            <a:r>
              <a:rPr lang="en-US" altLang="zh-TW" sz="1400" dirty="0" smtClean="0"/>
              <a:t>) {</a:t>
            </a:r>
          </a:p>
          <a:p>
            <a:r>
              <a:rPr lang="en-US" altLang="zh-TW" sz="1400" dirty="0" smtClean="0"/>
              <a:t>    </a:t>
            </a:r>
            <a:r>
              <a:rPr lang="en-US" altLang="zh-TW" sz="1400" dirty="0" smtClean="0">
                <a:solidFill>
                  <a:srgbClr val="FF0000"/>
                </a:solidFill>
              </a:rPr>
              <a:t>String </a:t>
            </a:r>
            <a:r>
              <a:rPr lang="en-US" altLang="zh-TW" sz="1400" dirty="0" err="1" smtClean="0">
                <a:solidFill>
                  <a:srgbClr val="FF0000"/>
                </a:solidFill>
              </a:rPr>
              <a:t>regex</a:t>
            </a:r>
            <a:r>
              <a:rPr lang="en-US" altLang="zh-TW" sz="1400" dirty="0" smtClean="0">
                <a:solidFill>
                  <a:srgbClr val="FF0000"/>
                </a:solidFill>
              </a:rPr>
              <a:t>= "^[0-9\\-\\. ]+$";</a:t>
            </a:r>
          </a:p>
          <a:p>
            <a:r>
              <a:rPr lang="en-US" altLang="zh-TW" sz="1400" dirty="0" smtClean="0"/>
              <a:t>    String </a:t>
            </a:r>
            <a:r>
              <a:rPr lang="en-US" altLang="zh-TW" sz="1400" dirty="0" err="1" smtClean="0"/>
              <a:t>instr</a:t>
            </a:r>
            <a:r>
              <a:rPr lang="en-US" altLang="zh-TW" sz="1400" dirty="0" smtClean="0"/>
              <a:t>;</a:t>
            </a:r>
          </a:p>
          <a:p>
            <a:r>
              <a:rPr lang="en-US" altLang="zh-TW" sz="1400" dirty="0" smtClean="0"/>
              <a:t>    Scanner </a:t>
            </a:r>
            <a:r>
              <a:rPr lang="en-US" altLang="zh-TW" sz="1400" dirty="0" err="1" smtClean="0"/>
              <a:t>scn</a:t>
            </a:r>
            <a:r>
              <a:rPr lang="en-US" altLang="zh-TW" sz="1400" dirty="0" smtClean="0"/>
              <a:t>=new Scanner(</a:t>
            </a:r>
            <a:r>
              <a:rPr lang="en-US" altLang="zh-TW" sz="1400" dirty="0" err="1" smtClean="0"/>
              <a:t>System.in</a:t>
            </a:r>
            <a:r>
              <a:rPr lang="en-US" altLang="zh-TW" sz="1400" dirty="0" smtClean="0"/>
              <a:t>);</a:t>
            </a:r>
          </a:p>
          <a:p>
            <a:r>
              <a:rPr lang="en-US" altLang="zh-TW" sz="1400" dirty="0" smtClean="0"/>
              <a:t>    </a:t>
            </a:r>
            <a:r>
              <a:rPr lang="en-US" altLang="zh-TW" sz="1400" dirty="0" smtClean="0">
                <a:solidFill>
                  <a:srgbClr val="FF0000"/>
                </a:solidFill>
              </a:rPr>
              <a:t>Pattern p=</a:t>
            </a:r>
            <a:r>
              <a:rPr lang="en-US" altLang="zh-TW" sz="1400" dirty="0" err="1" smtClean="0">
                <a:solidFill>
                  <a:srgbClr val="FF0000"/>
                </a:solidFill>
              </a:rPr>
              <a:t>Pattern.compile</a:t>
            </a:r>
            <a:r>
              <a:rPr lang="en-US" altLang="zh-TW" sz="1400" dirty="0" smtClean="0">
                <a:solidFill>
                  <a:srgbClr val="FF0000"/>
                </a:solidFill>
              </a:rPr>
              <a:t>(</a:t>
            </a:r>
            <a:r>
              <a:rPr lang="en-US" altLang="zh-TW" sz="1400" dirty="0" err="1" smtClean="0">
                <a:solidFill>
                  <a:srgbClr val="FF0000"/>
                </a:solidFill>
              </a:rPr>
              <a:t>regex</a:t>
            </a:r>
            <a:r>
              <a:rPr lang="en-US" altLang="zh-TW" sz="1400" dirty="0" smtClean="0">
                <a:solidFill>
                  <a:srgbClr val="FF0000"/>
                </a:solidFill>
              </a:rPr>
              <a:t>);</a:t>
            </a:r>
          </a:p>
          <a:p>
            <a:r>
              <a:rPr lang="en-US" altLang="zh-TW" sz="1400" dirty="0" smtClean="0"/>
              <a:t>    </a:t>
            </a:r>
            <a:r>
              <a:rPr lang="en-US" altLang="zh-TW" sz="1400" dirty="0" err="1" smtClean="0"/>
              <a:t>System.out.println</a:t>
            </a:r>
            <a:r>
              <a:rPr lang="en-US" altLang="zh-TW" sz="1400" dirty="0" smtClean="0"/>
              <a:t>("Enter your phone number: ");</a:t>
            </a:r>
          </a:p>
          <a:p>
            <a:r>
              <a:rPr lang="en-US" altLang="zh-TW" sz="1400" dirty="0" smtClean="0"/>
              <a:t>    </a:t>
            </a:r>
            <a:r>
              <a:rPr lang="en-US" altLang="zh-TW" sz="1400" dirty="0" err="1" smtClean="0"/>
              <a:t>instr</a:t>
            </a:r>
            <a:r>
              <a:rPr lang="en-US" altLang="zh-TW" sz="1400" dirty="0" smtClean="0"/>
              <a:t>=</a:t>
            </a:r>
            <a:r>
              <a:rPr lang="en-US" altLang="zh-TW" sz="1400" dirty="0" err="1" smtClean="0"/>
              <a:t>scn.nextLine</a:t>
            </a:r>
            <a:r>
              <a:rPr lang="en-US" altLang="zh-TW" sz="1400" dirty="0" smtClean="0"/>
              <a:t>();</a:t>
            </a:r>
          </a:p>
          <a:p>
            <a:r>
              <a:rPr lang="en-US" altLang="zh-TW" sz="1400" dirty="0" smtClean="0">
                <a:solidFill>
                  <a:srgbClr val="00B050"/>
                </a:solidFill>
              </a:rPr>
              <a:t>    Matcher m=</a:t>
            </a:r>
            <a:r>
              <a:rPr lang="en-US" altLang="zh-TW" sz="1400" dirty="0" err="1" smtClean="0">
                <a:solidFill>
                  <a:srgbClr val="00B050"/>
                </a:solidFill>
              </a:rPr>
              <a:t>p.matcher</a:t>
            </a:r>
            <a:r>
              <a:rPr lang="en-US" altLang="zh-TW" sz="1400" dirty="0" smtClean="0">
                <a:solidFill>
                  <a:srgbClr val="00B050"/>
                </a:solidFill>
              </a:rPr>
              <a:t>(</a:t>
            </a:r>
            <a:r>
              <a:rPr lang="en-US" altLang="zh-TW" sz="1400" dirty="0" err="1" smtClean="0">
                <a:solidFill>
                  <a:srgbClr val="00B050"/>
                </a:solidFill>
              </a:rPr>
              <a:t>instr</a:t>
            </a:r>
            <a:r>
              <a:rPr lang="en-US" altLang="zh-TW" sz="1400" dirty="0" smtClean="0">
                <a:solidFill>
                  <a:srgbClr val="00B050"/>
                </a:solidFill>
              </a:rPr>
              <a:t>);</a:t>
            </a:r>
          </a:p>
          <a:p>
            <a:r>
              <a:rPr lang="en-US" altLang="zh-TW" sz="1400" dirty="0" smtClean="0">
                <a:solidFill>
                  <a:srgbClr val="00B050"/>
                </a:solidFill>
              </a:rPr>
              <a:t>    if(</a:t>
            </a:r>
            <a:r>
              <a:rPr lang="en-US" altLang="zh-TW" sz="1400" dirty="0" err="1" smtClean="0">
                <a:solidFill>
                  <a:srgbClr val="00B050"/>
                </a:solidFill>
              </a:rPr>
              <a:t>m.matches</a:t>
            </a:r>
            <a:r>
              <a:rPr lang="en-US" altLang="zh-TW" sz="1400" dirty="0" smtClean="0">
                <a:solidFill>
                  <a:srgbClr val="00B050"/>
                </a:solidFill>
              </a:rPr>
              <a:t>())</a:t>
            </a:r>
          </a:p>
          <a:p>
            <a:r>
              <a:rPr lang="en-US" altLang="zh-TW" sz="1400" dirty="0" smtClean="0">
                <a:solidFill>
                  <a:srgbClr val="00B050"/>
                </a:solidFill>
              </a:rPr>
              <a:t>      </a:t>
            </a:r>
            <a:r>
              <a:rPr lang="en-US" altLang="zh-TW" sz="1400" dirty="0" err="1" smtClean="0">
                <a:solidFill>
                  <a:srgbClr val="00B050"/>
                </a:solidFill>
              </a:rPr>
              <a:t>System.out.println</a:t>
            </a:r>
            <a:r>
              <a:rPr lang="en-US" altLang="zh-TW" sz="1400" dirty="0" smtClean="0">
                <a:solidFill>
                  <a:srgbClr val="00B050"/>
                </a:solidFill>
              </a:rPr>
              <a:t>("Good! It is a valid phone number! " + </a:t>
            </a:r>
            <a:r>
              <a:rPr lang="en-US" altLang="zh-TW" sz="1400" dirty="0" err="1" smtClean="0">
                <a:solidFill>
                  <a:srgbClr val="00B050"/>
                </a:solidFill>
              </a:rPr>
              <a:t>instr</a:t>
            </a:r>
            <a:r>
              <a:rPr lang="en-US" altLang="zh-TW" sz="1400" dirty="0" smtClean="0">
                <a:solidFill>
                  <a:srgbClr val="00B050"/>
                </a:solidFill>
              </a:rPr>
              <a:t>);</a:t>
            </a:r>
          </a:p>
          <a:p>
            <a:r>
              <a:rPr lang="en-US" altLang="zh-TW" sz="1400" dirty="0" smtClean="0">
                <a:solidFill>
                  <a:srgbClr val="00B050"/>
                </a:solidFill>
              </a:rPr>
              <a:t>    else</a:t>
            </a:r>
          </a:p>
          <a:p>
            <a:r>
              <a:rPr lang="en-US" altLang="zh-TW" sz="1400" dirty="0" smtClean="0">
                <a:solidFill>
                  <a:srgbClr val="00B050"/>
                </a:solidFill>
              </a:rPr>
              <a:t>      </a:t>
            </a:r>
            <a:r>
              <a:rPr lang="en-US" altLang="zh-TW" sz="1400" dirty="0" err="1" smtClean="0">
                <a:solidFill>
                  <a:srgbClr val="00B050"/>
                </a:solidFill>
              </a:rPr>
              <a:t>System.out.println</a:t>
            </a:r>
            <a:r>
              <a:rPr lang="en-US" altLang="zh-TW" sz="1400" dirty="0" smtClean="0">
                <a:solidFill>
                  <a:srgbClr val="00B050"/>
                </a:solidFill>
              </a:rPr>
              <a:t>("It is NOT a valid phone number!");    </a:t>
            </a:r>
          </a:p>
          <a:p>
            <a:r>
              <a:rPr lang="en-US" altLang="zh-TW" sz="1400" dirty="0" smtClean="0"/>
              <a:t>    </a:t>
            </a:r>
          </a:p>
          <a:p>
            <a:r>
              <a:rPr lang="en-US" altLang="zh-TW" sz="1400" dirty="0" smtClean="0"/>
              <a:t>    }</a:t>
            </a:r>
          </a:p>
          <a:p>
            <a:r>
              <a:rPr lang="en-US" altLang="zh-TW" sz="1400" dirty="0"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922114"/>
          </a:xfrm>
        </p:spPr>
        <p:txBody>
          <a:bodyPr>
            <a:normAutofit/>
          </a:bodyPr>
          <a:lstStyle/>
          <a:p>
            <a:r>
              <a:rPr lang="en-US" altLang="zh-TW" dirty="0" smtClean="0"/>
              <a:t>Real Example in Java (2)</a:t>
            </a:r>
            <a:endParaRPr lang="zh-TW" altLang="en-US" dirty="0"/>
          </a:p>
        </p:txBody>
      </p:sp>
      <p:sp>
        <p:nvSpPr>
          <p:cNvPr id="3" name="內容版面配置區 2"/>
          <p:cNvSpPr>
            <a:spLocks noGrp="1"/>
          </p:cNvSpPr>
          <p:nvPr>
            <p:ph idx="1"/>
          </p:nvPr>
        </p:nvSpPr>
        <p:spPr>
          <a:xfrm>
            <a:off x="467544" y="980728"/>
            <a:ext cx="8229600" cy="4525963"/>
          </a:xfrm>
        </p:spPr>
        <p:txBody>
          <a:bodyPr/>
          <a:lstStyle/>
          <a:p>
            <a:r>
              <a:rPr lang="en-US" altLang="zh-TW" dirty="0" smtClean="0"/>
              <a:t>Another example for phone number</a:t>
            </a:r>
            <a:endParaRPr lang="zh-TW" altLang="en-US" dirty="0"/>
          </a:p>
        </p:txBody>
      </p:sp>
      <p:sp>
        <p:nvSpPr>
          <p:cNvPr id="4" name="投影片編號版面配置區 3"/>
          <p:cNvSpPr>
            <a:spLocks noGrp="1"/>
          </p:cNvSpPr>
          <p:nvPr>
            <p:ph type="sldNum" sz="quarter" idx="4294967295"/>
          </p:nvPr>
        </p:nvSpPr>
        <p:spPr>
          <a:xfrm>
            <a:off x="8129016" y="5734050"/>
            <a:ext cx="609600" cy="521208"/>
          </a:xfrm>
          <a:prstGeom prst="rect">
            <a:avLst/>
          </a:prstGeom>
        </p:spPr>
        <p:txBody>
          <a:bodyPr/>
          <a:lstStyle/>
          <a:p>
            <a:fld id="{DDF26525-081F-4A1F-B92B-C5DAB6680A3D}" type="slidenum">
              <a:rPr lang="zh-TW" altLang="en-US" smtClean="0"/>
              <a:pPr/>
              <a:t>26</a:t>
            </a:fld>
            <a:endParaRPr lang="zh-TW" altLang="en-US"/>
          </a:p>
        </p:txBody>
      </p:sp>
      <p:sp>
        <p:nvSpPr>
          <p:cNvPr id="6" name="矩形 5"/>
          <p:cNvSpPr/>
          <p:nvPr/>
        </p:nvSpPr>
        <p:spPr>
          <a:xfrm>
            <a:off x="467544" y="1556792"/>
            <a:ext cx="7416824" cy="5047536"/>
          </a:xfrm>
          <a:prstGeom prst="rect">
            <a:avLst/>
          </a:prstGeom>
        </p:spPr>
        <p:txBody>
          <a:bodyPr wrap="square">
            <a:spAutoFit/>
          </a:bodyPr>
          <a:lstStyle/>
          <a:p>
            <a:endParaRPr lang="en-US" altLang="zh-TW" sz="1400" dirty="0" smtClean="0"/>
          </a:p>
          <a:p>
            <a:r>
              <a:rPr lang="en-US" altLang="zh-TW" sz="1400" dirty="0" smtClean="0"/>
              <a:t>package phone2;</a:t>
            </a:r>
          </a:p>
          <a:p>
            <a:r>
              <a:rPr lang="en-US" altLang="zh-TW" sz="1400" dirty="0" smtClean="0"/>
              <a:t>import </a:t>
            </a:r>
            <a:r>
              <a:rPr lang="en-US" altLang="zh-TW" sz="1400" dirty="0" err="1" smtClean="0"/>
              <a:t>java.util.regex.Pattern</a:t>
            </a:r>
            <a:r>
              <a:rPr lang="en-US" altLang="zh-TW" sz="1400" dirty="0" smtClean="0"/>
              <a:t>;</a:t>
            </a:r>
          </a:p>
          <a:p>
            <a:r>
              <a:rPr lang="en-US" altLang="zh-TW" sz="1400" dirty="0" smtClean="0"/>
              <a:t>import </a:t>
            </a:r>
            <a:r>
              <a:rPr lang="en-US" altLang="zh-TW" sz="1400" dirty="0" err="1" smtClean="0"/>
              <a:t>java.util.regex.Matcher</a:t>
            </a:r>
            <a:r>
              <a:rPr lang="en-US" altLang="zh-TW" sz="1400" dirty="0" smtClean="0"/>
              <a:t>;</a:t>
            </a:r>
          </a:p>
          <a:p>
            <a:r>
              <a:rPr lang="en-US" altLang="zh-TW" sz="1400" dirty="0" smtClean="0"/>
              <a:t>import </a:t>
            </a:r>
            <a:r>
              <a:rPr lang="en-US" altLang="zh-TW" sz="1400" dirty="0" err="1" smtClean="0"/>
              <a:t>java.util.Scanner</a:t>
            </a:r>
            <a:r>
              <a:rPr lang="en-US" altLang="zh-TW" sz="1400" dirty="0" smtClean="0"/>
              <a:t>;</a:t>
            </a:r>
          </a:p>
          <a:p>
            <a:endParaRPr lang="en-US" altLang="zh-TW" sz="1400" dirty="0" smtClean="0"/>
          </a:p>
          <a:p>
            <a:r>
              <a:rPr lang="en-US" altLang="zh-TW" sz="1400" dirty="0" smtClean="0"/>
              <a:t>public class Phone2 {</a:t>
            </a:r>
          </a:p>
          <a:p>
            <a:r>
              <a:rPr lang="en-US" altLang="zh-TW" sz="1400" dirty="0" smtClean="0"/>
              <a:t>    public static void main(String[] </a:t>
            </a:r>
            <a:r>
              <a:rPr lang="en-US" altLang="zh-TW" sz="1400" dirty="0" err="1" smtClean="0"/>
              <a:t>args</a:t>
            </a:r>
            <a:r>
              <a:rPr lang="en-US" altLang="zh-TW" sz="1400" dirty="0" smtClean="0"/>
              <a:t>) {</a:t>
            </a:r>
          </a:p>
          <a:p>
            <a:r>
              <a:rPr lang="en-US" altLang="zh-TW" sz="1400" dirty="0" smtClean="0">
                <a:solidFill>
                  <a:srgbClr val="FF0000"/>
                </a:solidFill>
              </a:rPr>
              <a:t>    String </a:t>
            </a:r>
            <a:r>
              <a:rPr lang="en-US" altLang="zh-TW" sz="1400" dirty="0" err="1" smtClean="0">
                <a:solidFill>
                  <a:srgbClr val="FF0000"/>
                </a:solidFill>
              </a:rPr>
              <a:t>sepc</a:t>
            </a:r>
            <a:r>
              <a:rPr lang="en-US" altLang="zh-TW" sz="1400" dirty="0" smtClean="0">
                <a:solidFill>
                  <a:srgbClr val="FF0000"/>
                </a:solidFill>
              </a:rPr>
              <a:t>="\\s*[.-]?\\s*";    </a:t>
            </a:r>
          </a:p>
          <a:p>
            <a:r>
              <a:rPr lang="en-US" altLang="zh-TW" sz="1400" dirty="0" smtClean="0">
                <a:solidFill>
                  <a:srgbClr val="FF0000"/>
                </a:solidFill>
              </a:rPr>
              <a:t>    String </a:t>
            </a:r>
            <a:r>
              <a:rPr lang="en-US" altLang="zh-TW" sz="1400" dirty="0" err="1" smtClean="0">
                <a:solidFill>
                  <a:srgbClr val="FF0000"/>
                </a:solidFill>
              </a:rPr>
              <a:t>regex</a:t>
            </a:r>
            <a:r>
              <a:rPr lang="en-US" altLang="zh-TW" sz="1400" dirty="0" smtClean="0">
                <a:solidFill>
                  <a:srgbClr val="FF0000"/>
                </a:solidFill>
              </a:rPr>
              <a:t>= "(1"+</a:t>
            </a:r>
            <a:r>
              <a:rPr lang="en-US" altLang="zh-TW" sz="1400" dirty="0" err="1" smtClean="0">
                <a:solidFill>
                  <a:srgbClr val="FF0000"/>
                </a:solidFill>
              </a:rPr>
              <a:t>sepc</a:t>
            </a:r>
            <a:r>
              <a:rPr lang="en-US" altLang="zh-TW" sz="1400" dirty="0" smtClean="0">
                <a:solidFill>
                  <a:srgbClr val="FF0000"/>
                </a:solidFill>
              </a:rPr>
              <a:t>+")?\\d{3}"+</a:t>
            </a:r>
            <a:r>
              <a:rPr lang="en-US" altLang="zh-TW" sz="1400" dirty="0" err="1" smtClean="0">
                <a:solidFill>
                  <a:srgbClr val="FF0000"/>
                </a:solidFill>
              </a:rPr>
              <a:t>sepc</a:t>
            </a:r>
            <a:r>
              <a:rPr lang="en-US" altLang="zh-TW" sz="1400" dirty="0" smtClean="0">
                <a:solidFill>
                  <a:srgbClr val="FF0000"/>
                </a:solidFill>
              </a:rPr>
              <a:t>+"\\d{3}"+</a:t>
            </a:r>
            <a:r>
              <a:rPr lang="en-US" altLang="zh-TW" sz="1400" dirty="0" err="1" smtClean="0">
                <a:solidFill>
                  <a:srgbClr val="FF0000"/>
                </a:solidFill>
              </a:rPr>
              <a:t>sepc</a:t>
            </a:r>
            <a:r>
              <a:rPr lang="en-US" altLang="zh-TW" sz="1400" dirty="0" smtClean="0">
                <a:solidFill>
                  <a:srgbClr val="FF0000"/>
                </a:solidFill>
              </a:rPr>
              <a:t>+"\\d{4}";</a:t>
            </a:r>
          </a:p>
          <a:p>
            <a:r>
              <a:rPr lang="en-US" altLang="zh-TW" sz="1400" dirty="0" smtClean="0"/>
              <a:t>    String </a:t>
            </a:r>
            <a:r>
              <a:rPr lang="en-US" altLang="zh-TW" sz="1400" dirty="0" err="1" smtClean="0"/>
              <a:t>instr</a:t>
            </a:r>
            <a:r>
              <a:rPr lang="en-US" altLang="zh-TW" sz="1400" dirty="0" smtClean="0"/>
              <a:t>;</a:t>
            </a:r>
          </a:p>
          <a:p>
            <a:r>
              <a:rPr lang="en-US" altLang="zh-TW" sz="1400" dirty="0" smtClean="0"/>
              <a:t>    Scanner </a:t>
            </a:r>
            <a:r>
              <a:rPr lang="en-US" altLang="zh-TW" sz="1400" dirty="0" err="1" smtClean="0"/>
              <a:t>scn</a:t>
            </a:r>
            <a:r>
              <a:rPr lang="en-US" altLang="zh-TW" sz="1400" dirty="0" smtClean="0"/>
              <a:t>=new Scanner(</a:t>
            </a:r>
            <a:r>
              <a:rPr lang="en-US" altLang="zh-TW" sz="1400" dirty="0" err="1" smtClean="0"/>
              <a:t>System.in</a:t>
            </a:r>
            <a:r>
              <a:rPr lang="en-US" altLang="zh-TW" sz="1400" dirty="0" smtClean="0"/>
              <a:t>);</a:t>
            </a:r>
          </a:p>
          <a:p>
            <a:r>
              <a:rPr lang="en-US" altLang="zh-TW" sz="1400" dirty="0" smtClean="0"/>
              <a:t>    Pattern p=</a:t>
            </a:r>
            <a:r>
              <a:rPr lang="en-US" altLang="zh-TW" sz="1400" dirty="0" err="1" smtClean="0"/>
              <a:t>Pattern.compile</a:t>
            </a:r>
            <a:r>
              <a:rPr lang="en-US" altLang="zh-TW" sz="1400" dirty="0" smtClean="0"/>
              <a:t>(</a:t>
            </a:r>
            <a:r>
              <a:rPr lang="en-US" altLang="zh-TW" sz="1400" dirty="0" err="1" smtClean="0"/>
              <a:t>regex</a:t>
            </a:r>
            <a:r>
              <a:rPr lang="en-US" altLang="zh-TW" sz="1400" dirty="0" smtClean="0"/>
              <a:t>);</a:t>
            </a:r>
          </a:p>
          <a:p>
            <a:r>
              <a:rPr lang="en-US" altLang="zh-TW" sz="1400" dirty="0" smtClean="0"/>
              <a:t>    </a:t>
            </a:r>
            <a:r>
              <a:rPr lang="en-US" altLang="zh-TW" sz="1400" dirty="0" err="1" smtClean="0"/>
              <a:t>System.out.println</a:t>
            </a:r>
            <a:r>
              <a:rPr lang="en-US" altLang="zh-TW" sz="1400" dirty="0" smtClean="0"/>
              <a:t>("Enter your phone number: ");</a:t>
            </a:r>
          </a:p>
          <a:p>
            <a:r>
              <a:rPr lang="en-US" altLang="zh-TW" sz="1400" dirty="0" smtClean="0"/>
              <a:t>    </a:t>
            </a:r>
            <a:r>
              <a:rPr lang="en-US" altLang="zh-TW" sz="1400" dirty="0" err="1" smtClean="0"/>
              <a:t>instr</a:t>
            </a:r>
            <a:r>
              <a:rPr lang="en-US" altLang="zh-TW" sz="1400" dirty="0" smtClean="0"/>
              <a:t>=</a:t>
            </a:r>
            <a:r>
              <a:rPr lang="en-US" altLang="zh-TW" sz="1400" dirty="0" err="1" smtClean="0"/>
              <a:t>scn.nextLine</a:t>
            </a:r>
            <a:r>
              <a:rPr lang="en-US" altLang="zh-TW" sz="1400" dirty="0" smtClean="0"/>
              <a:t>();</a:t>
            </a:r>
          </a:p>
          <a:p>
            <a:r>
              <a:rPr lang="en-US" altLang="zh-TW" sz="1400" dirty="0" smtClean="0"/>
              <a:t>    Matcher m=</a:t>
            </a:r>
            <a:r>
              <a:rPr lang="en-US" altLang="zh-TW" sz="1400" dirty="0" err="1" smtClean="0"/>
              <a:t>p.matcher</a:t>
            </a:r>
            <a:r>
              <a:rPr lang="en-US" altLang="zh-TW" sz="1400" dirty="0" smtClean="0"/>
              <a:t>(</a:t>
            </a:r>
            <a:r>
              <a:rPr lang="en-US" altLang="zh-TW" sz="1400" dirty="0" err="1" smtClean="0"/>
              <a:t>instr</a:t>
            </a:r>
            <a:r>
              <a:rPr lang="en-US" altLang="zh-TW" sz="1400" dirty="0" smtClean="0"/>
              <a:t>);</a:t>
            </a:r>
          </a:p>
          <a:p>
            <a:r>
              <a:rPr lang="en-US" altLang="zh-TW" sz="1400" dirty="0" smtClean="0"/>
              <a:t>    if(</a:t>
            </a:r>
            <a:r>
              <a:rPr lang="en-US" altLang="zh-TW" sz="1400" dirty="0" err="1" smtClean="0"/>
              <a:t>m.matches</a:t>
            </a:r>
            <a:r>
              <a:rPr lang="en-US" altLang="zh-TW" sz="1400" dirty="0" smtClean="0"/>
              <a:t>())</a:t>
            </a:r>
          </a:p>
          <a:p>
            <a:r>
              <a:rPr lang="en-US" altLang="zh-TW" sz="1400" dirty="0" smtClean="0"/>
              <a:t>      </a:t>
            </a:r>
            <a:r>
              <a:rPr lang="en-US" altLang="zh-TW" sz="1400" dirty="0" err="1" smtClean="0"/>
              <a:t>System.out.println</a:t>
            </a:r>
            <a:r>
              <a:rPr lang="en-US" altLang="zh-TW" sz="1400" dirty="0" smtClean="0"/>
              <a:t>("Good! It is a valid phone number! " + </a:t>
            </a:r>
            <a:r>
              <a:rPr lang="en-US" altLang="zh-TW" sz="1400" dirty="0" err="1" smtClean="0"/>
              <a:t>instr</a:t>
            </a:r>
            <a:r>
              <a:rPr lang="en-US" altLang="zh-TW" sz="1400" dirty="0" smtClean="0"/>
              <a:t>);</a:t>
            </a:r>
          </a:p>
          <a:p>
            <a:r>
              <a:rPr lang="en-US" altLang="zh-TW" sz="1400" dirty="0" smtClean="0"/>
              <a:t>    else</a:t>
            </a:r>
          </a:p>
          <a:p>
            <a:r>
              <a:rPr lang="en-US" altLang="zh-TW" sz="1400" dirty="0" smtClean="0"/>
              <a:t>      </a:t>
            </a:r>
            <a:r>
              <a:rPr lang="en-US" altLang="zh-TW" sz="1400" dirty="0" err="1" smtClean="0"/>
              <a:t>System.out.println</a:t>
            </a:r>
            <a:r>
              <a:rPr lang="en-US" altLang="zh-TW" sz="1400" dirty="0" smtClean="0"/>
              <a:t>("It is NOT a valid phone number!");    </a:t>
            </a:r>
          </a:p>
          <a:p>
            <a:r>
              <a:rPr lang="en-US" altLang="zh-TW" sz="1400" dirty="0" smtClean="0"/>
              <a:t>    </a:t>
            </a:r>
          </a:p>
          <a:p>
            <a:r>
              <a:rPr lang="en-US" altLang="zh-TW" sz="1400" dirty="0" smtClean="0"/>
              <a:t>    }</a:t>
            </a:r>
          </a:p>
          <a:p>
            <a:r>
              <a:rPr lang="en-US" altLang="zh-TW" sz="1400" dirty="0" smtClean="0"/>
              <a:t>}</a:t>
            </a:r>
            <a:endParaRPr lang="en-US" altLang="zh-TW"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Real Example in Java (3)</a:t>
            </a:r>
            <a:endParaRPr lang="zh-TW" altLang="en-US" dirty="0"/>
          </a:p>
        </p:txBody>
      </p:sp>
      <p:sp>
        <p:nvSpPr>
          <p:cNvPr id="3" name="內容版面配置區 2"/>
          <p:cNvSpPr>
            <a:spLocks noGrp="1"/>
          </p:cNvSpPr>
          <p:nvPr>
            <p:ph idx="1"/>
          </p:nvPr>
        </p:nvSpPr>
        <p:spPr/>
        <p:txBody>
          <a:bodyPr/>
          <a:lstStyle/>
          <a:p>
            <a:r>
              <a:rPr lang="en-US" altLang="zh-TW" dirty="0" smtClean="0"/>
              <a:t>Regular Expression in Java Testing</a:t>
            </a:r>
          </a:p>
          <a:p>
            <a:r>
              <a:rPr lang="en-US" altLang="zh-TW" dirty="0" err="1" smtClean="0"/>
              <a:t>RegExr</a:t>
            </a:r>
            <a:r>
              <a:rPr lang="en-US" altLang="zh-TW" dirty="0" smtClean="0"/>
              <a:t> : Online Regular Expression Testing Tool  </a:t>
            </a:r>
            <a:r>
              <a:rPr lang="en-US" altLang="zh-TW" dirty="0" smtClean="0">
                <a:hlinkClick r:id="rId3"/>
              </a:rPr>
              <a:t>http://gskinner.com/RegExr/</a:t>
            </a:r>
            <a:r>
              <a:rPr lang="en-US" altLang="zh-TW" dirty="0" smtClean="0"/>
              <a:t>  </a:t>
            </a:r>
            <a:endParaRPr lang="zh-TW" altLang="en-US" dirty="0"/>
          </a:p>
        </p:txBody>
      </p:sp>
      <p:sp>
        <p:nvSpPr>
          <p:cNvPr id="4" name="投影片編號版面配置區 3"/>
          <p:cNvSpPr>
            <a:spLocks noGrp="1"/>
          </p:cNvSpPr>
          <p:nvPr>
            <p:ph type="sldNum" sz="quarter" idx="4294967295"/>
          </p:nvPr>
        </p:nvSpPr>
        <p:spPr>
          <a:xfrm>
            <a:off x="8100392" y="5733256"/>
            <a:ext cx="755104" cy="313010"/>
          </a:xfrm>
          <a:prstGeom prst="rect">
            <a:avLst/>
          </a:prstGeom>
        </p:spPr>
        <p:txBody>
          <a:bodyPr/>
          <a:lstStyle/>
          <a:p>
            <a:fld id="{4A9879D5-24B8-4208-8B63-313C9B557187}" type="slidenum">
              <a:rPr lang="zh-TW" altLang="en-US" smtClean="0"/>
              <a:pPr/>
              <a:t>27</a:t>
            </a:fld>
            <a:endParaRPr lang="zh-TW"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(7) </a:t>
            </a:r>
            <a:endParaRPr lang="zh-TW" altLang="en-US" dirty="0"/>
          </a:p>
        </p:txBody>
      </p:sp>
      <p:sp>
        <p:nvSpPr>
          <p:cNvPr id="3" name="內容版面配置區 2"/>
          <p:cNvSpPr>
            <a:spLocks noGrp="1"/>
          </p:cNvSpPr>
          <p:nvPr>
            <p:ph sz="quarter" idx="1"/>
          </p:nvPr>
        </p:nvSpPr>
        <p:spPr/>
        <p:txBody>
          <a:bodyPr/>
          <a:lstStyle/>
          <a:p>
            <a:r>
              <a:rPr lang="en-US" altLang="zh-TW" dirty="0" smtClean="0"/>
              <a:t>Regular Expression in C and C++</a:t>
            </a:r>
          </a:p>
          <a:p>
            <a:pPr lvl="1"/>
            <a:r>
              <a:rPr lang="en-US" altLang="zh-TW" dirty="0" smtClean="0"/>
              <a:t>Open source Perl Compatible Regular Expressions (PCRE) library (http://www.pcre.org).</a:t>
            </a:r>
          </a:p>
          <a:p>
            <a:pPr lvl="1">
              <a:buNone/>
            </a:pPr>
            <a:r>
              <a:rPr lang="en-US" altLang="zh-TW" dirty="0" smtClean="0"/>
              <a:t>  </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28</a:t>
            </a:fld>
            <a:endParaRPr lang="zh-TW" altLang="en-US"/>
          </a:p>
        </p:txBody>
      </p:sp>
      <p:pic>
        <p:nvPicPr>
          <p:cNvPr id="6146" name="Picture 2"/>
          <p:cNvPicPr>
            <a:picLocks noChangeAspect="1" noChangeArrowheads="1"/>
          </p:cNvPicPr>
          <p:nvPr/>
        </p:nvPicPr>
        <p:blipFill>
          <a:blip r:embed="rId2" cstate="print"/>
          <a:srcRect/>
          <a:stretch>
            <a:fillRect/>
          </a:stretch>
        </p:blipFill>
        <p:spPr bwMode="auto">
          <a:xfrm>
            <a:off x="1907704" y="2780928"/>
            <a:ext cx="4367535" cy="38610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(8) </a:t>
            </a:r>
            <a:endParaRPr lang="zh-TW" altLang="en-US" dirty="0"/>
          </a:p>
        </p:txBody>
      </p:sp>
      <p:sp>
        <p:nvSpPr>
          <p:cNvPr id="3" name="內容版面配置區 2"/>
          <p:cNvSpPr>
            <a:spLocks noGrp="1"/>
          </p:cNvSpPr>
          <p:nvPr>
            <p:ph sz="quarter" idx="1"/>
          </p:nvPr>
        </p:nvSpPr>
        <p:spPr/>
        <p:txBody>
          <a:bodyPr/>
          <a:lstStyle/>
          <a:p>
            <a:r>
              <a:rPr lang="en-US" altLang="zh-TW" dirty="0" smtClean="0"/>
              <a:t>Avoid Blacklisting (1)</a:t>
            </a:r>
          </a:p>
          <a:p>
            <a:pPr lvl="1"/>
            <a:r>
              <a:rPr lang="en-US" altLang="zh-TW" dirty="0" smtClean="0"/>
              <a:t>When a </a:t>
            </a:r>
            <a:r>
              <a:rPr lang="en-US" altLang="zh-TW" dirty="0" err="1" smtClean="0"/>
              <a:t>whitelist</a:t>
            </a:r>
            <a:r>
              <a:rPr lang="en-US" altLang="zh-TW" dirty="0" smtClean="0"/>
              <a:t> seems too restrictive or difficult to construct, developers often retreat to blacklisting. </a:t>
            </a:r>
          </a:p>
          <a:p>
            <a:pPr lvl="1"/>
            <a:r>
              <a:rPr lang="en-US" altLang="zh-TW" dirty="0" smtClean="0"/>
              <a:t>Blacklisting selectively rejects or escapes potentially dangerous input values or sequences. In other words, a blacklist rejects only data known to be bad.</a:t>
            </a:r>
          </a:p>
          <a:p>
            <a:pPr lvl="1"/>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29</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(1)</a:t>
            </a:r>
            <a:endParaRPr lang="zh-TW" altLang="en-US" dirty="0"/>
          </a:p>
        </p:txBody>
      </p:sp>
      <p:sp>
        <p:nvSpPr>
          <p:cNvPr id="3" name="內容版面配置區 2"/>
          <p:cNvSpPr>
            <a:spLocks noGrp="1"/>
          </p:cNvSpPr>
          <p:nvPr>
            <p:ph sz="quarter" idx="1"/>
          </p:nvPr>
        </p:nvSpPr>
        <p:spPr/>
        <p:txBody>
          <a:bodyPr>
            <a:normAutofit fontScale="92500" lnSpcReduction="20000"/>
          </a:bodyPr>
          <a:lstStyle/>
          <a:p>
            <a:r>
              <a:rPr lang="en-US" altLang="zh-TW" dirty="0" smtClean="0"/>
              <a:t>Use </a:t>
            </a:r>
            <a:r>
              <a:rPr lang="en-US" altLang="zh-TW" dirty="0" smtClean="0">
                <a:solidFill>
                  <a:srgbClr val="FF0000"/>
                </a:solidFill>
              </a:rPr>
              <a:t>strong</a:t>
            </a:r>
            <a:r>
              <a:rPr lang="en-US" altLang="zh-TW" dirty="0" smtClean="0"/>
              <a:t> input validation</a:t>
            </a:r>
          </a:p>
          <a:p>
            <a:pPr lvl="1"/>
            <a:r>
              <a:rPr lang="en-US" altLang="zh-TW" dirty="0" smtClean="0"/>
              <a:t>Use the strongest form of input validation applicable in a given context. Prefer indirect selection or </a:t>
            </a:r>
            <a:r>
              <a:rPr lang="en-US" altLang="zh-TW" dirty="0" err="1" smtClean="0"/>
              <a:t>whitelisting</a:t>
            </a:r>
            <a:r>
              <a:rPr lang="en-US" altLang="zh-TW" dirty="0" smtClean="0"/>
              <a:t>. </a:t>
            </a:r>
          </a:p>
          <a:p>
            <a:r>
              <a:rPr lang="en-US" altLang="zh-TW" dirty="0" smtClean="0"/>
              <a:t>Avoid blacklisting</a:t>
            </a:r>
          </a:p>
          <a:p>
            <a:pPr lvl="1"/>
            <a:r>
              <a:rPr lang="en-US" altLang="zh-TW" dirty="0" smtClean="0"/>
              <a:t>Do not fall back on blacklisting just because stronger input validation is difficult to put in place. </a:t>
            </a:r>
          </a:p>
          <a:p>
            <a:r>
              <a:rPr lang="en-US" altLang="zh-TW" dirty="0" smtClean="0"/>
              <a:t>Don’t mistake usability for security. </a:t>
            </a:r>
          </a:p>
          <a:p>
            <a:pPr lvl="1"/>
            <a:r>
              <a:rPr lang="en-US" altLang="zh-TW" dirty="0" smtClean="0"/>
              <a:t>Do not confuse validation that an application performs for usability purposes with input validation for security. </a:t>
            </a:r>
          </a:p>
          <a:p>
            <a:r>
              <a:rPr lang="en-US" altLang="zh-TW" dirty="0" smtClean="0"/>
              <a:t>Reject bad data</a:t>
            </a:r>
          </a:p>
          <a:p>
            <a:pPr lvl="1"/>
            <a:r>
              <a:rPr lang="en-US" altLang="zh-TW" dirty="0" smtClean="0"/>
              <a:t>Reject data that fail validation checks. Do not repair it or sanitize it for further use. </a:t>
            </a:r>
          </a:p>
          <a:p>
            <a:r>
              <a:rPr lang="en-US" altLang="zh-TW" dirty="0" smtClean="0"/>
              <a:t>Make good input validation </a:t>
            </a:r>
            <a:r>
              <a:rPr lang="en-US" altLang="zh-TW" dirty="0" smtClean="0">
                <a:solidFill>
                  <a:srgbClr val="FF0000"/>
                </a:solidFill>
              </a:rPr>
              <a:t>the default</a:t>
            </a:r>
          </a:p>
          <a:p>
            <a:pPr lvl="1"/>
            <a:r>
              <a:rPr lang="en-US" altLang="zh-TW" dirty="0" smtClean="0"/>
              <a:t>Use a layer of abstraction around important or dangerous operations to ensure that security checks are always performed and that dangerous conditions cannot occur.</a:t>
            </a:r>
          </a:p>
          <a:p>
            <a:endParaRPr lang="en-US" altLang="zh-TW" dirty="0" smtClean="0"/>
          </a:p>
          <a:p>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(9) </a:t>
            </a:r>
            <a:endParaRPr lang="zh-TW" altLang="en-US" dirty="0"/>
          </a:p>
        </p:txBody>
      </p:sp>
      <p:sp>
        <p:nvSpPr>
          <p:cNvPr id="3" name="內容版面配置區 2"/>
          <p:cNvSpPr>
            <a:spLocks noGrp="1"/>
          </p:cNvSpPr>
          <p:nvPr>
            <p:ph sz="quarter" idx="1"/>
          </p:nvPr>
        </p:nvSpPr>
        <p:spPr/>
        <p:txBody>
          <a:bodyPr/>
          <a:lstStyle/>
          <a:p>
            <a:r>
              <a:rPr lang="en-US" altLang="zh-TW" dirty="0" smtClean="0"/>
              <a:t>Example of Blacklisting</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30</a:t>
            </a:fld>
            <a:endParaRPr lang="zh-TW" altLang="en-US"/>
          </a:p>
        </p:txBody>
      </p:sp>
      <p:pic>
        <p:nvPicPr>
          <p:cNvPr id="7170" name="Picture 2"/>
          <p:cNvPicPr>
            <a:picLocks noChangeAspect="1" noChangeArrowheads="1"/>
          </p:cNvPicPr>
          <p:nvPr/>
        </p:nvPicPr>
        <p:blipFill>
          <a:blip r:embed="rId2" cstate="print"/>
          <a:srcRect/>
          <a:stretch>
            <a:fillRect/>
          </a:stretch>
        </p:blipFill>
        <p:spPr bwMode="auto">
          <a:xfrm>
            <a:off x="1403648" y="2276872"/>
            <a:ext cx="49149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(10) </a:t>
            </a:r>
            <a:endParaRPr lang="zh-TW" altLang="en-US" dirty="0"/>
          </a:p>
        </p:txBody>
      </p:sp>
      <p:sp>
        <p:nvSpPr>
          <p:cNvPr id="3" name="內容版面配置區 2"/>
          <p:cNvSpPr>
            <a:spLocks noGrp="1"/>
          </p:cNvSpPr>
          <p:nvPr>
            <p:ph sz="quarter" idx="1"/>
          </p:nvPr>
        </p:nvSpPr>
        <p:spPr>
          <a:xfrm>
            <a:off x="457200" y="1600200"/>
            <a:ext cx="8003232" cy="4873752"/>
          </a:xfrm>
        </p:spPr>
        <p:txBody>
          <a:bodyPr>
            <a:normAutofit/>
          </a:bodyPr>
          <a:lstStyle/>
          <a:p>
            <a:r>
              <a:rPr lang="en-US" altLang="zh-TW" sz="2000" dirty="0" smtClean="0"/>
              <a:t>Imagine a Web site that attempts to be friendly by addressing users by name. In an effort to prevent people from writing their own content into the site, all input, including the user’s name, is run through the previous blacklist. Consider the following excerpt from a JSP on the site:</a:t>
            </a:r>
          </a:p>
          <a:p>
            <a:endParaRPr lang="en-US" altLang="zh-TW" sz="2000"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31</a:t>
            </a:fld>
            <a:endParaRPr lang="zh-TW" altLang="en-US"/>
          </a:p>
        </p:txBody>
      </p:sp>
      <p:pic>
        <p:nvPicPr>
          <p:cNvPr id="8194" name="Picture 2"/>
          <p:cNvPicPr>
            <a:picLocks noChangeAspect="1" noChangeArrowheads="1"/>
          </p:cNvPicPr>
          <p:nvPr/>
        </p:nvPicPr>
        <p:blipFill>
          <a:blip r:embed="rId2" cstate="print"/>
          <a:srcRect/>
          <a:stretch>
            <a:fillRect/>
          </a:stretch>
        </p:blipFill>
        <p:spPr bwMode="auto">
          <a:xfrm>
            <a:off x="755576" y="3284984"/>
            <a:ext cx="7528436" cy="1944216"/>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899592" y="5301208"/>
            <a:ext cx="7111328" cy="1340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(11) </a:t>
            </a:r>
            <a:endParaRPr lang="zh-TW" altLang="en-US" dirty="0"/>
          </a:p>
        </p:txBody>
      </p:sp>
      <p:sp>
        <p:nvSpPr>
          <p:cNvPr id="3" name="內容版面配置區 2"/>
          <p:cNvSpPr>
            <a:spLocks noGrp="1"/>
          </p:cNvSpPr>
          <p:nvPr>
            <p:ph sz="quarter" idx="1"/>
          </p:nvPr>
        </p:nvSpPr>
        <p:spPr/>
        <p:txBody>
          <a:bodyPr>
            <a:normAutofit/>
          </a:bodyPr>
          <a:lstStyle/>
          <a:p>
            <a:r>
              <a:rPr lang="en-US" altLang="zh-TW" dirty="0" smtClean="0"/>
              <a:t>Story – Transforming Input: From Wrong to Right and Back Again</a:t>
            </a:r>
          </a:p>
          <a:p>
            <a:pPr lvl="1"/>
            <a:r>
              <a:rPr lang="en-US" altLang="zh-TW" dirty="0" smtClean="0"/>
              <a:t>Double decode vulnerability</a:t>
            </a:r>
          </a:p>
          <a:p>
            <a:pPr lvl="2"/>
            <a:r>
              <a:rPr lang="en-US" altLang="zh-TW" dirty="0" smtClean="0"/>
              <a:t>The purpose of the code is to return a file handle for a filename that is URL encoded. The function </a:t>
            </a:r>
            <a:r>
              <a:rPr lang="en-US" altLang="zh-TW" dirty="0" err="1" smtClean="0"/>
              <a:t>openEncodedFilename</a:t>
            </a:r>
            <a:r>
              <a:rPr lang="en-US" altLang="zh-TW" dirty="0" smtClean="0"/>
              <a:t>() performs an input validation check (implementation not shown) to make sure that the filename to be opened doesn’t contain characters that might have special meaning to the </a:t>
            </a:r>
            <a:r>
              <a:rPr lang="en-US" altLang="zh-TW" dirty="0" err="1" smtClean="0"/>
              <a:t>filesystem</a:t>
            </a:r>
            <a:r>
              <a:rPr lang="en-US" altLang="zh-TW" dirty="0" smtClean="0"/>
              <a:t>, such as a dot (.), slash (/), or backslash (\). The problem is that, </a:t>
            </a:r>
            <a:r>
              <a:rPr lang="en-US" altLang="zh-TW" dirty="0" smtClean="0">
                <a:solidFill>
                  <a:srgbClr val="FF0000"/>
                </a:solidFill>
              </a:rPr>
              <a:t>after the security check is performed, the function </a:t>
            </a:r>
            <a:r>
              <a:rPr lang="en-US" altLang="zh-TW" dirty="0" err="1" smtClean="0">
                <a:solidFill>
                  <a:srgbClr val="FF0000"/>
                </a:solidFill>
              </a:rPr>
              <a:t>openFile</a:t>
            </a:r>
            <a:r>
              <a:rPr lang="en-US" altLang="zh-TW" dirty="0" smtClean="0">
                <a:solidFill>
                  <a:srgbClr val="FF0000"/>
                </a:solidFill>
              </a:rPr>
              <a:t>() calls </a:t>
            </a:r>
            <a:r>
              <a:rPr lang="en-US" altLang="zh-TW" dirty="0" err="1" smtClean="0">
                <a:solidFill>
                  <a:srgbClr val="FF0000"/>
                </a:solidFill>
              </a:rPr>
              <a:t>urlDecode</a:t>
            </a:r>
            <a:r>
              <a:rPr lang="en-US" altLang="zh-TW" dirty="0" smtClean="0">
                <a:solidFill>
                  <a:srgbClr val="FF0000"/>
                </a:solidFill>
              </a:rPr>
              <a:t>() a second time.</a:t>
            </a:r>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32</a:t>
            </a:fld>
            <a:endParaRPr lang="zh-TW"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(12) </a:t>
            </a:r>
            <a:endParaRPr lang="zh-TW" altLang="en-US" dirty="0"/>
          </a:p>
        </p:txBody>
      </p:sp>
      <p:sp>
        <p:nvSpPr>
          <p:cNvPr id="3" name="內容版面配置區 2"/>
          <p:cNvSpPr>
            <a:spLocks noGrp="1"/>
          </p:cNvSpPr>
          <p:nvPr>
            <p:ph sz="quarter" idx="1"/>
          </p:nvPr>
        </p:nvSpPr>
        <p:spPr/>
        <p:txBody>
          <a:bodyPr>
            <a:normAutofit fontScale="92500" lnSpcReduction="10000"/>
          </a:bodyPr>
          <a:lstStyle/>
          <a:p>
            <a:r>
              <a:rPr lang="en-US" altLang="zh-TW" dirty="0" smtClean="0"/>
              <a:t>The code intends to make it impossible to open a file with a name such as this: </a:t>
            </a:r>
            <a:r>
              <a:rPr lang="en-US" altLang="zh-TW" dirty="0" smtClean="0">
                <a:solidFill>
                  <a:srgbClr val="FF0000"/>
                </a:solidFill>
              </a:rPr>
              <a:t>c:\windows\system32\config\sam </a:t>
            </a:r>
          </a:p>
          <a:p>
            <a:r>
              <a:rPr lang="en-US" altLang="zh-TW" dirty="0" smtClean="0"/>
              <a:t>To bypass the security check, URL-encode the name: </a:t>
            </a:r>
            <a:r>
              <a:rPr lang="en-US" altLang="zh-TW" dirty="0" smtClean="0">
                <a:solidFill>
                  <a:srgbClr val="0070C0"/>
                </a:solidFill>
              </a:rPr>
              <a:t>c%3A%5Cwindows%5Csystem32%5Cconfig%5Csam</a:t>
            </a:r>
            <a:r>
              <a:rPr lang="en-US" altLang="zh-TW" dirty="0" smtClean="0"/>
              <a:t> Then URL-encode it again: </a:t>
            </a:r>
            <a:r>
              <a:rPr lang="en-US" altLang="zh-TW" dirty="0" smtClean="0">
                <a:solidFill>
                  <a:srgbClr val="0070C0"/>
                </a:solidFill>
              </a:rPr>
              <a:t>c%253A%255Cwindows%255Csystem32%255Cconfig%255Csam</a:t>
            </a:r>
            <a:r>
              <a:rPr lang="en-US" altLang="zh-TW" dirty="0" smtClean="0"/>
              <a:t> </a:t>
            </a:r>
          </a:p>
          <a:p>
            <a:r>
              <a:rPr lang="en-US" altLang="zh-TW" dirty="0" smtClean="0"/>
              <a:t>If you use this doubly encoded value as the input to the program, the function </a:t>
            </a:r>
            <a:r>
              <a:rPr lang="en-US" altLang="zh-TW" dirty="0" err="1" smtClean="0"/>
              <a:t>openEncodedFilename</a:t>
            </a:r>
            <a:r>
              <a:rPr lang="en-US" altLang="zh-TW" dirty="0" smtClean="0"/>
              <a:t>() will decode its input, and </a:t>
            </a:r>
            <a:r>
              <a:rPr lang="en-US" altLang="zh-TW" dirty="0" err="1" smtClean="0"/>
              <a:t>securityCheck</a:t>
            </a:r>
            <a:r>
              <a:rPr lang="en-US" altLang="zh-TW" dirty="0" smtClean="0"/>
              <a:t>() will see this string: c%3A%5Cwindows%5Csystem32%5Cconfig%5Csam </a:t>
            </a:r>
            <a:r>
              <a:rPr lang="en-US" altLang="zh-TW" dirty="0" smtClean="0">
                <a:solidFill>
                  <a:srgbClr val="FF0000"/>
                </a:solidFill>
              </a:rPr>
              <a:t>The string will pass the security check and then be passed into </a:t>
            </a:r>
            <a:r>
              <a:rPr lang="en-US" altLang="zh-TW" dirty="0" err="1" smtClean="0">
                <a:solidFill>
                  <a:srgbClr val="FF0000"/>
                </a:solidFill>
              </a:rPr>
              <a:t>openFile</a:t>
            </a:r>
            <a:r>
              <a:rPr lang="en-US" altLang="zh-TW" dirty="0" smtClean="0">
                <a:solidFill>
                  <a:srgbClr val="FF0000"/>
                </a:solidFill>
              </a:rPr>
              <a:t>()</a:t>
            </a:r>
            <a:r>
              <a:rPr lang="en-US" altLang="zh-TW" dirty="0" smtClean="0"/>
              <a:t>.</a:t>
            </a:r>
          </a:p>
          <a:p>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33</a:t>
            </a:fld>
            <a:endParaRPr lang="zh-TW"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(13) </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34</a:t>
            </a:fld>
            <a:endParaRPr lang="zh-TW" altLang="en-US"/>
          </a:p>
        </p:txBody>
      </p:sp>
      <p:pic>
        <p:nvPicPr>
          <p:cNvPr id="9218" name="Picture 2"/>
          <p:cNvPicPr>
            <a:picLocks noChangeAspect="1" noChangeArrowheads="1"/>
          </p:cNvPicPr>
          <p:nvPr/>
        </p:nvPicPr>
        <p:blipFill>
          <a:blip r:embed="rId2" cstate="print"/>
          <a:srcRect/>
          <a:stretch>
            <a:fillRect/>
          </a:stretch>
        </p:blipFill>
        <p:spPr bwMode="auto">
          <a:xfrm>
            <a:off x="971600" y="1556792"/>
            <a:ext cx="5848350" cy="2628900"/>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1043608" y="4371975"/>
            <a:ext cx="5572125" cy="2486025"/>
          </a:xfrm>
          <a:prstGeom prst="rect">
            <a:avLst/>
          </a:prstGeom>
          <a:noFill/>
          <a:ln w="9525">
            <a:noFill/>
            <a:miter lim="800000"/>
            <a:headEnd/>
            <a:tailEnd/>
          </a:ln>
        </p:spPr>
      </p:pic>
      <p:sp>
        <p:nvSpPr>
          <p:cNvPr id="7" name="文字方塊 6"/>
          <p:cNvSpPr txBox="1"/>
          <p:nvPr/>
        </p:nvSpPr>
        <p:spPr>
          <a:xfrm>
            <a:off x="7020272" y="1916832"/>
            <a:ext cx="1512168" cy="923330"/>
          </a:xfrm>
          <a:prstGeom prst="rect">
            <a:avLst/>
          </a:prstGeom>
          <a:noFill/>
        </p:spPr>
        <p:txBody>
          <a:bodyPr wrap="square" rtlCol="0">
            <a:spAutoFit/>
          </a:bodyPr>
          <a:lstStyle/>
          <a:p>
            <a:r>
              <a:rPr lang="en-US" altLang="zh-TW" dirty="0" smtClean="0"/>
              <a:t>Double decode example</a:t>
            </a:r>
            <a:endParaRPr lang="zh-TW"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(14) </a:t>
            </a:r>
            <a:endParaRPr lang="zh-TW" altLang="en-US" dirty="0"/>
          </a:p>
        </p:txBody>
      </p:sp>
      <p:sp>
        <p:nvSpPr>
          <p:cNvPr id="3" name="內容版面配置區 2"/>
          <p:cNvSpPr>
            <a:spLocks noGrp="1"/>
          </p:cNvSpPr>
          <p:nvPr>
            <p:ph sz="quarter" idx="1"/>
          </p:nvPr>
        </p:nvSpPr>
        <p:spPr/>
        <p:txBody>
          <a:bodyPr/>
          <a:lstStyle/>
          <a:p>
            <a:r>
              <a:rPr lang="en-US" altLang="zh-TW" dirty="0" smtClean="0"/>
              <a:t>Don’t mistake usability for security</a:t>
            </a:r>
          </a:p>
          <a:p>
            <a:pPr lvl="1"/>
            <a:r>
              <a:rPr lang="en-US" altLang="zh-TW" dirty="0" smtClean="0"/>
              <a:t>Do not confuse validation that an application performs for usability purposes with input validation for security. </a:t>
            </a:r>
          </a:p>
          <a:p>
            <a:pPr lvl="1"/>
            <a:r>
              <a:rPr lang="en-US" altLang="zh-TW" dirty="0" smtClean="0"/>
              <a:t>User-friendly input validation is meant to </a:t>
            </a:r>
            <a:r>
              <a:rPr lang="en-US" altLang="zh-TW" dirty="0" smtClean="0">
                <a:solidFill>
                  <a:srgbClr val="FF0000"/>
                </a:solidFill>
              </a:rPr>
              <a:t>catch common errors and provide easy-to-understand feedback to legitimate users when they make mistakes.</a:t>
            </a:r>
          </a:p>
          <a:p>
            <a:pPr lvl="1">
              <a:buNone/>
            </a:pPr>
            <a:r>
              <a:rPr lang="en-US" altLang="zh-TW" dirty="0" smtClean="0"/>
              <a:t> </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35</a:t>
            </a:fld>
            <a:endParaRPr lang="zh-TW"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(15) </a:t>
            </a:r>
            <a:endParaRPr lang="zh-TW" altLang="en-US" dirty="0"/>
          </a:p>
        </p:txBody>
      </p:sp>
      <p:sp>
        <p:nvSpPr>
          <p:cNvPr id="3" name="內容版面配置區 2"/>
          <p:cNvSpPr>
            <a:spLocks noGrp="1"/>
          </p:cNvSpPr>
          <p:nvPr>
            <p:ph sz="quarter" idx="1"/>
          </p:nvPr>
        </p:nvSpPr>
        <p:spPr/>
        <p:txBody>
          <a:bodyPr>
            <a:normAutofit/>
          </a:bodyPr>
          <a:lstStyle/>
          <a:p>
            <a:r>
              <a:rPr lang="en-US" altLang="zh-TW" sz="2000" dirty="0" smtClean="0"/>
              <a:t>This C code asks a user to enter the new password twice. It’s a nice thing to do from a usability standpoint, but it doesn’t prevent an attacker from entering malicious data.</a:t>
            </a:r>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36</a:t>
            </a:fld>
            <a:endParaRPr lang="zh-TW" altLang="en-US"/>
          </a:p>
        </p:txBody>
      </p:sp>
      <p:pic>
        <p:nvPicPr>
          <p:cNvPr id="10242" name="Picture 2"/>
          <p:cNvPicPr>
            <a:picLocks noChangeAspect="1" noChangeArrowheads="1"/>
          </p:cNvPicPr>
          <p:nvPr/>
        </p:nvPicPr>
        <p:blipFill>
          <a:blip r:embed="rId2" cstate="print"/>
          <a:srcRect/>
          <a:stretch>
            <a:fillRect/>
          </a:stretch>
        </p:blipFill>
        <p:spPr bwMode="auto">
          <a:xfrm>
            <a:off x="1187624" y="2708920"/>
            <a:ext cx="6153150" cy="375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(16) </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37</a:t>
            </a:fld>
            <a:endParaRPr lang="zh-TW" altLang="en-US"/>
          </a:p>
        </p:txBody>
      </p:sp>
      <p:pic>
        <p:nvPicPr>
          <p:cNvPr id="11266" name="Picture 2"/>
          <p:cNvPicPr>
            <a:picLocks noChangeAspect="1" noChangeArrowheads="1"/>
          </p:cNvPicPr>
          <p:nvPr/>
        </p:nvPicPr>
        <p:blipFill>
          <a:blip r:embed="rId2" cstate="print"/>
          <a:srcRect/>
          <a:stretch>
            <a:fillRect/>
          </a:stretch>
        </p:blipFill>
        <p:spPr bwMode="auto">
          <a:xfrm>
            <a:off x="827584" y="2204864"/>
            <a:ext cx="6029325" cy="1466850"/>
          </a:xfrm>
          <a:prstGeom prst="rect">
            <a:avLst/>
          </a:prstGeom>
          <a:noFill/>
          <a:ln w="9525">
            <a:noFill/>
            <a:miter lim="800000"/>
            <a:headEnd/>
            <a:tailEnd/>
          </a:ln>
        </p:spPr>
      </p:pic>
      <p:sp>
        <p:nvSpPr>
          <p:cNvPr id="6" name="文字方塊 5"/>
          <p:cNvSpPr txBox="1"/>
          <p:nvPr/>
        </p:nvSpPr>
        <p:spPr>
          <a:xfrm>
            <a:off x="899592" y="1700808"/>
            <a:ext cx="1646605" cy="369332"/>
          </a:xfrm>
          <a:prstGeom prst="rect">
            <a:avLst/>
          </a:prstGeom>
          <a:noFill/>
        </p:spPr>
        <p:txBody>
          <a:bodyPr wrap="none" rtlCol="0">
            <a:spAutoFit/>
          </a:bodyPr>
          <a:lstStyle/>
          <a:p>
            <a:r>
              <a:rPr lang="en-US" altLang="zh-TW" dirty="0" smtClean="0"/>
              <a:t>Continuous…</a:t>
            </a:r>
            <a:endParaRPr lang="zh-TW" altLang="en-US" dirty="0"/>
          </a:p>
        </p:txBody>
      </p:sp>
      <p:sp>
        <p:nvSpPr>
          <p:cNvPr id="7" name="矩形 6"/>
          <p:cNvSpPr/>
          <p:nvPr/>
        </p:nvSpPr>
        <p:spPr>
          <a:xfrm>
            <a:off x="683568" y="4077072"/>
            <a:ext cx="7182544" cy="2308324"/>
          </a:xfrm>
          <a:prstGeom prst="rect">
            <a:avLst/>
          </a:prstGeom>
        </p:spPr>
        <p:txBody>
          <a:bodyPr wrap="square">
            <a:spAutoFit/>
          </a:bodyPr>
          <a:lstStyle/>
          <a:p>
            <a:r>
              <a:rPr lang="en-US" altLang="zh-TW" dirty="0" smtClean="0"/>
              <a:t>This is a friendly thing to do, and it probably reduces the amount of work that system administrators need to do as a result of people mistyping their new password, </a:t>
            </a:r>
            <a:r>
              <a:rPr lang="en-US" altLang="zh-TW" dirty="0" smtClean="0">
                <a:solidFill>
                  <a:srgbClr val="FF0000"/>
                </a:solidFill>
              </a:rPr>
              <a:t>but it does nothing for security</a:t>
            </a:r>
            <a:r>
              <a:rPr lang="en-US" altLang="zh-TW" dirty="0" smtClean="0"/>
              <a:t>: It does not prevent a malicious user from entering a password that is longer than the underlying </a:t>
            </a:r>
            <a:r>
              <a:rPr lang="en-US" altLang="zh-TW" dirty="0" err="1" smtClean="0"/>
              <a:t>setPassword</a:t>
            </a:r>
            <a:r>
              <a:rPr lang="en-US" altLang="zh-TW" dirty="0" smtClean="0"/>
              <a:t>() function expects or that contains </a:t>
            </a:r>
            <a:r>
              <a:rPr lang="en-US" altLang="zh-TW" dirty="0" err="1" smtClean="0"/>
              <a:t>metacharacters</a:t>
            </a:r>
            <a:r>
              <a:rPr lang="en-US" altLang="zh-TW" dirty="0" smtClean="0"/>
              <a:t> that will enable an attack on another part of the system.</a:t>
            </a:r>
          </a:p>
          <a:p>
            <a:endParaRPr lang="en-US" altLang="zh-TW"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(17) </a:t>
            </a:r>
            <a:endParaRPr lang="zh-TW" altLang="en-US" dirty="0"/>
          </a:p>
        </p:txBody>
      </p:sp>
      <p:sp>
        <p:nvSpPr>
          <p:cNvPr id="3" name="內容版面配置區 2"/>
          <p:cNvSpPr>
            <a:spLocks noGrp="1"/>
          </p:cNvSpPr>
          <p:nvPr>
            <p:ph sz="quarter" idx="1"/>
          </p:nvPr>
        </p:nvSpPr>
        <p:spPr/>
        <p:txBody>
          <a:bodyPr/>
          <a:lstStyle/>
          <a:p>
            <a:r>
              <a:rPr lang="en-US" altLang="zh-TW" dirty="0" smtClean="0"/>
              <a:t>Reject Bad Data</a:t>
            </a:r>
          </a:p>
          <a:p>
            <a:pPr lvl="1"/>
            <a:r>
              <a:rPr lang="en-US" altLang="zh-TW" dirty="0" smtClean="0"/>
              <a:t>Do not repair data that fail input validation checks. Instead, reject the input.</a:t>
            </a:r>
          </a:p>
          <a:p>
            <a:pPr lvl="1"/>
            <a:r>
              <a:rPr lang="en-US" altLang="zh-TW" dirty="0" smtClean="0"/>
              <a:t>The automated error-recovery code could change the meaning of the input or short-circuit portions of the validation logic.</a:t>
            </a:r>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38</a:t>
            </a:fld>
            <a:endParaRPr lang="zh-TW"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(18) </a:t>
            </a:r>
            <a:endParaRPr lang="zh-TW" altLang="en-US" dirty="0"/>
          </a:p>
        </p:txBody>
      </p:sp>
      <p:sp>
        <p:nvSpPr>
          <p:cNvPr id="3" name="內容版面配置區 2"/>
          <p:cNvSpPr>
            <a:spLocks noGrp="1"/>
          </p:cNvSpPr>
          <p:nvPr>
            <p:ph sz="quarter" idx="1"/>
          </p:nvPr>
        </p:nvSpPr>
        <p:spPr/>
        <p:txBody>
          <a:bodyPr/>
          <a:lstStyle/>
          <a:p>
            <a:r>
              <a:rPr lang="en-US" altLang="zh-TW" dirty="0" smtClean="0"/>
              <a:t>This Java method attempts to both blacklist and sanitize “dangerous” data </a:t>
            </a:r>
            <a:r>
              <a:rPr lang="en-US" altLang="zh-TW" dirty="0" smtClean="0">
                <a:solidFill>
                  <a:srgbClr val="FF0000"/>
                </a:solidFill>
              </a:rPr>
              <a:t>by removing curse words</a:t>
            </a:r>
            <a:r>
              <a:rPr lang="en-US" altLang="zh-TW" dirty="0" smtClean="0"/>
              <a:t>, but fails in its goal.</a:t>
            </a:r>
          </a:p>
          <a:p>
            <a:pPr>
              <a:buNone/>
            </a:pPr>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39</a:t>
            </a:fld>
            <a:endParaRPr lang="zh-TW" altLang="en-US"/>
          </a:p>
        </p:txBody>
      </p:sp>
      <p:pic>
        <p:nvPicPr>
          <p:cNvPr id="12290" name="Picture 2"/>
          <p:cNvPicPr>
            <a:picLocks noChangeAspect="1" noChangeArrowheads="1"/>
          </p:cNvPicPr>
          <p:nvPr/>
        </p:nvPicPr>
        <p:blipFill>
          <a:blip r:embed="rId2" cstate="print"/>
          <a:srcRect/>
          <a:stretch>
            <a:fillRect/>
          </a:stretch>
        </p:blipFill>
        <p:spPr bwMode="auto">
          <a:xfrm>
            <a:off x="971600" y="2852936"/>
            <a:ext cx="6768752" cy="2612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(2)</a:t>
            </a:r>
            <a:endParaRPr lang="zh-TW" altLang="en-US" dirty="0"/>
          </a:p>
        </p:txBody>
      </p:sp>
      <p:sp>
        <p:nvSpPr>
          <p:cNvPr id="3" name="內容版面配置區 2"/>
          <p:cNvSpPr>
            <a:spLocks noGrp="1"/>
          </p:cNvSpPr>
          <p:nvPr>
            <p:ph sz="quarter" idx="1"/>
          </p:nvPr>
        </p:nvSpPr>
        <p:spPr/>
        <p:txBody>
          <a:bodyPr>
            <a:normAutofit/>
          </a:bodyPr>
          <a:lstStyle/>
          <a:p>
            <a:r>
              <a:rPr lang="en-US" altLang="zh-TW" dirty="0" smtClean="0"/>
              <a:t>Always check input </a:t>
            </a:r>
            <a:r>
              <a:rPr lang="en-US" altLang="zh-TW" dirty="0" smtClean="0">
                <a:solidFill>
                  <a:srgbClr val="FF0000"/>
                </a:solidFill>
              </a:rPr>
              <a:t>length</a:t>
            </a:r>
          </a:p>
          <a:p>
            <a:pPr lvl="1"/>
            <a:r>
              <a:rPr lang="en-US" altLang="zh-TW" dirty="0" smtClean="0"/>
              <a:t>Validate input against a minimum expected length and a maximum expected length. </a:t>
            </a:r>
          </a:p>
          <a:p>
            <a:r>
              <a:rPr lang="en-US" altLang="zh-TW" dirty="0" smtClean="0"/>
              <a:t>Bound </a:t>
            </a:r>
            <a:r>
              <a:rPr lang="en-US" altLang="zh-TW" dirty="0" smtClean="0">
                <a:solidFill>
                  <a:srgbClr val="FF0000"/>
                </a:solidFill>
              </a:rPr>
              <a:t>numeric</a:t>
            </a:r>
            <a:r>
              <a:rPr lang="en-US" altLang="zh-TW" dirty="0" smtClean="0"/>
              <a:t> input</a:t>
            </a:r>
          </a:p>
          <a:p>
            <a:pPr lvl="1"/>
            <a:r>
              <a:rPr lang="en-US" altLang="zh-TW" dirty="0" smtClean="0"/>
              <a:t>Check numeric input against both a maximum value and a minimum value as part of input validation. Watch out for operations that might be able to carry a number beyond their maximum or minimum value.</a:t>
            </a:r>
          </a:p>
          <a:p>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How to Validate – More Detail (19) </a:t>
            </a:r>
            <a:endParaRPr lang="zh-TW" altLang="en-US" dirty="0"/>
          </a:p>
        </p:txBody>
      </p:sp>
      <p:sp>
        <p:nvSpPr>
          <p:cNvPr id="3" name="內容版面配置區 2"/>
          <p:cNvSpPr>
            <a:spLocks noGrp="1"/>
          </p:cNvSpPr>
          <p:nvPr>
            <p:ph sz="quarter" idx="1"/>
          </p:nvPr>
        </p:nvSpPr>
        <p:spPr/>
        <p:txBody>
          <a:bodyPr/>
          <a:lstStyle/>
          <a:p>
            <a:r>
              <a:rPr lang="en-US" altLang="zh-TW" dirty="0" smtClean="0"/>
              <a:t>Continuous…</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40</a:t>
            </a:fld>
            <a:endParaRPr lang="zh-TW" altLang="en-US"/>
          </a:p>
        </p:txBody>
      </p:sp>
      <p:pic>
        <p:nvPicPr>
          <p:cNvPr id="13314" name="Picture 2"/>
          <p:cNvPicPr>
            <a:picLocks noChangeAspect="1" noChangeArrowheads="1"/>
          </p:cNvPicPr>
          <p:nvPr/>
        </p:nvPicPr>
        <p:blipFill>
          <a:blip r:embed="rId2" cstate="print"/>
          <a:srcRect/>
          <a:stretch>
            <a:fillRect/>
          </a:stretch>
        </p:blipFill>
        <p:spPr bwMode="auto">
          <a:xfrm>
            <a:off x="899592" y="2276872"/>
            <a:ext cx="7291180"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Directory Traversal </a:t>
            </a:r>
            <a:r>
              <a:rPr lang="en-US" altLang="zh-TW" dirty="0"/>
              <a:t>A</a:t>
            </a:r>
            <a:r>
              <a:rPr lang="en-US" altLang="zh-TW" dirty="0" smtClean="0"/>
              <a:t>ttack</a:t>
            </a:r>
            <a:r>
              <a:rPr lang="zh-TW" altLang="en-US" dirty="0" smtClean="0"/>
              <a:t> </a:t>
            </a:r>
            <a:r>
              <a:rPr lang="en-US" altLang="zh-TW" dirty="0" smtClean="0"/>
              <a:t>(1)</a:t>
            </a:r>
            <a:endParaRPr lang="zh-TW" altLang="en-US" dirty="0"/>
          </a:p>
        </p:txBody>
      </p:sp>
      <p:sp>
        <p:nvSpPr>
          <p:cNvPr id="3" name="內容版面配置區 2"/>
          <p:cNvSpPr>
            <a:spLocks noGrp="1"/>
          </p:cNvSpPr>
          <p:nvPr>
            <p:ph idx="1"/>
          </p:nvPr>
        </p:nvSpPr>
        <p:spPr/>
        <p:txBody>
          <a:bodyPr/>
          <a:lstStyle/>
          <a:p>
            <a:r>
              <a:rPr lang="en-US" altLang="zh-TW" dirty="0" smtClean="0"/>
              <a:t>The following example is dangerous because of the non-checking of the GET function.</a:t>
            </a:r>
          </a:p>
        </p:txBody>
      </p:sp>
      <p:sp>
        <p:nvSpPr>
          <p:cNvPr id="4" name="矩形 3"/>
          <p:cNvSpPr/>
          <p:nvPr/>
        </p:nvSpPr>
        <p:spPr>
          <a:xfrm>
            <a:off x="1187624" y="3356992"/>
            <a:ext cx="6336704" cy="923330"/>
          </a:xfrm>
          <a:prstGeom prst="rect">
            <a:avLst/>
          </a:prstGeom>
        </p:spPr>
        <p:txBody>
          <a:bodyPr wrap="square">
            <a:spAutoFit/>
          </a:bodyPr>
          <a:lstStyle/>
          <a:p>
            <a:r>
              <a:rPr lang="en-US" altLang="zh-TW" dirty="0" smtClean="0"/>
              <a:t>&lt;?</a:t>
            </a:r>
            <a:r>
              <a:rPr lang="en-US" altLang="zh-TW" dirty="0" err="1" smtClean="0"/>
              <a:t>php</a:t>
            </a:r>
            <a:r>
              <a:rPr lang="en-US" altLang="zh-TW" dirty="0" smtClean="0"/>
              <a:t> header('Content-Type: text/ plain'); </a:t>
            </a:r>
          </a:p>
          <a:p>
            <a:r>
              <a:rPr lang="en-US" altLang="zh-TW" dirty="0" err="1" smtClean="0">
                <a:solidFill>
                  <a:srgbClr val="FF0000"/>
                </a:solidFill>
              </a:rPr>
              <a:t>readfile</a:t>
            </a:r>
            <a:r>
              <a:rPr lang="en-US" altLang="zh-TW" dirty="0" smtClean="0">
                <a:solidFill>
                  <a:srgbClr val="FF0000"/>
                </a:solidFill>
              </a:rPr>
              <a:t>($_GET['file']); </a:t>
            </a:r>
          </a:p>
          <a:p>
            <a:r>
              <a:rPr lang="en-US" altLang="zh-TW" dirty="0" smtClean="0"/>
              <a:t>?&gt;</a:t>
            </a:r>
            <a:endParaRPr lang="en-US" altLang="zh-TW" dirty="0"/>
          </a:p>
        </p:txBody>
      </p:sp>
      <p:sp>
        <p:nvSpPr>
          <p:cNvPr id="5" name="投影片編號版面配置區 4"/>
          <p:cNvSpPr>
            <a:spLocks noGrp="1"/>
          </p:cNvSpPr>
          <p:nvPr>
            <p:ph type="sldNum" sz="quarter" idx="15"/>
          </p:nvPr>
        </p:nvSpPr>
        <p:spPr/>
        <p:txBody>
          <a:bodyPr/>
          <a:lstStyle/>
          <a:p>
            <a:fld id="{DDF26525-081F-4A1F-B92B-C5DAB6680A3D}" type="slidenum">
              <a:rPr lang="zh-TW" altLang="en-US" smtClean="0"/>
              <a:pPr/>
              <a:t>41</a:t>
            </a:fld>
            <a:endParaRPr lang="zh-TW" altLang="en-US"/>
          </a:p>
        </p:txBody>
      </p:sp>
    </p:spTree>
    <p:extLst>
      <p:ext uri="{BB962C8B-B14F-4D97-AF65-F5344CB8AC3E}">
        <p14:creationId xmlns:p14="http://schemas.microsoft.com/office/powerpoint/2010/main" val="30856706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Directory Traversal Attack</a:t>
            </a:r>
            <a:r>
              <a:rPr lang="zh-TW" altLang="en-US" dirty="0" smtClean="0"/>
              <a:t> </a:t>
            </a:r>
            <a:r>
              <a:rPr lang="en-US" altLang="zh-TW" dirty="0" smtClean="0"/>
              <a:t>(2)</a:t>
            </a:r>
            <a:endParaRPr lang="zh-TW" altLang="en-US" dirty="0"/>
          </a:p>
        </p:txBody>
      </p:sp>
      <p:sp>
        <p:nvSpPr>
          <p:cNvPr id="3" name="內容版面配置區 2"/>
          <p:cNvSpPr>
            <a:spLocks noGrp="1"/>
          </p:cNvSpPr>
          <p:nvPr>
            <p:ph idx="1"/>
          </p:nvPr>
        </p:nvSpPr>
        <p:spPr/>
        <p:txBody>
          <a:bodyPr>
            <a:normAutofit/>
          </a:bodyPr>
          <a:lstStyle/>
          <a:p>
            <a:r>
              <a:rPr lang="en-US" altLang="zh-TW" sz="2000" dirty="0" smtClean="0"/>
              <a:t>The attacker inputs the following URL:</a:t>
            </a:r>
          </a:p>
          <a:p>
            <a:pPr lvl="1"/>
            <a:r>
              <a:rPr lang="en-US" altLang="zh-TW" sz="2000" dirty="0" smtClean="0">
                <a:hlinkClick r:id="rId2"/>
              </a:rPr>
              <a:t>http://120.113.173.21/filer1.php?file=../../etc/</a:t>
            </a:r>
            <a:r>
              <a:rPr lang="en-US" altLang="zh-TW" sz="2000" dirty="0" err="1" smtClean="0">
                <a:hlinkClick r:id="rId2"/>
              </a:rPr>
              <a:t>passwd</a:t>
            </a:r>
            <a:endParaRPr lang="en-US" altLang="zh-TW" sz="2000" dirty="0" smtClean="0"/>
          </a:p>
          <a:p>
            <a:pPr lvl="1"/>
            <a:r>
              <a:rPr lang="en-US" altLang="zh-TW" sz="2000" dirty="0" smtClean="0"/>
              <a:t>Can get the password file …</a:t>
            </a:r>
            <a:endParaRPr lang="zh-TW" altLang="en-US" sz="2000" dirty="0"/>
          </a:p>
        </p:txBody>
      </p:sp>
      <p:pic>
        <p:nvPicPr>
          <p:cNvPr id="4" name="圖片 3" descr="擷取選取區域_207.bmp"/>
          <p:cNvPicPr>
            <a:picLocks noChangeAspect="1"/>
          </p:cNvPicPr>
          <p:nvPr/>
        </p:nvPicPr>
        <p:blipFill>
          <a:blip r:embed="rId3" cstate="print"/>
          <a:stretch>
            <a:fillRect/>
          </a:stretch>
        </p:blipFill>
        <p:spPr>
          <a:xfrm>
            <a:off x="3347864" y="3158914"/>
            <a:ext cx="4259745" cy="3096344"/>
          </a:xfrm>
          <a:prstGeom prst="rect">
            <a:avLst/>
          </a:prstGeom>
        </p:spPr>
      </p:pic>
      <p:sp>
        <p:nvSpPr>
          <p:cNvPr id="5" name="投影片編號版面配置區 4"/>
          <p:cNvSpPr>
            <a:spLocks noGrp="1"/>
          </p:cNvSpPr>
          <p:nvPr>
            <p:ph type="sldNum" sz="quarter" idx="15"/>
          </p:nvPr>
        </p:nvSpPr>
        <p:spPr/>
        <p:txBody>
          <a:bodyPr/>
          <a:lstStyle/>
          <a:p>
            <a:fld id="{DDF26525-081F-4A1F-B92B-C5DAB6680A3D}" type="slidenum">
              <a:rPr lang="zh-TW" altLang="en-US" smtClean="0"/>
              <a:pPr/>
              <a:t>42</a:t>
            </a:fld>
            <a:endParaRPr lang="zh-TW" altLang="en-US"/>
          </a:p>
        </p:txBody>
      </p:sp>
    </p:spTree>
    <p:extLst>
      <p:ext uri="{BB962C8B-B14F-4D97-AF65-F5344CB8AC3E}">
        <p14:creationId xmlns:p14="http://schemas.microsoft.com/office/powerpoint/2010/main" val="34118098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Directory Traversal Attack</a:t>
            </a:r>
            <a:r>
              <a:rPr lang="zh-TW" altLang="en-US" dirty="0" smtClean="0"/>
              <a:t> </a:t>
            </a:r>
            <a:r>
              <a:rPr lang="en-US" altLang="zh-TW" dirty="0" smtClean="0"/>
              <a:t>(3)</a:t>
            </a:r>
            <a:endParaRPr lang="zh-TW" altLang="en-US" dirty="0"/>
          </a:p>
        </p:txBody>
      </p:sp>
      <p:sp>
        <p:nvSpPr>
          <p:cNvPr id="3" name="內容版面配置區 2"/>
          <p:cNvSpPr>
            <a:spLocks noGrp="1"/>
          </p:cNvSpPr>
          <p:nvPr>
            <p:ph idx="1"/>
          </p:nvPr>
        </p:nvSpPr>
        <p:spPr/>
        <p:txBody>
          <a:bodyPr>
            <a:normAutofit/>
          </a:bodyPr>
          <a:lstStyle/>
          <a:p>
            <a:r>
              <a:rPr lang="en-US" altLang="zh-TW" sz="2800" dirty="0" smtClean="0"/>
              <a:t>Directory Traversal </a:t>
            </a:r>
            <a:r>
              <a:rPr lang="en-US" altLang="zh-TW" sz="2800" dirty="0" err="1" smtClean="0"/>
              <a:t>Prevantation</a:t>
            </a:r>
            <a:endParaRPr lang="en-US" altLang="zh-TW" sz="2800" dirty="0" smtClean="0"/>
          </a:p>
          <a:p>
            <a:pPr lvl="1"/>
            <a:r>
              <a:rPr lang="en-US" altLang="zh-TW" sz="2400" dirty="0" smtClean="0"/>
              <a:t>Using</a:t>
            </a:r>
            <a:r>
              <a:rPr lang="zh-TW" altLang="en-US" sz="2400" dirty="0" smtClean="0"/>
              <a:t> </a:t>
            </a:r>
            <a:r>
              <a:rPr lang="en-US" altLang="zh-TW" sz="2400" dirty="0" err="1" smtClean="0"/>
              <a:t>basename</a:t>
            </a:r>
            <a:r>
              <a:rPr lang="en-US" altLang="zh-TW" sz="2400" dirty="0" smtClean="0"/>
              <a:t>() as the following</a:t>
            </a:r>
          </a:p>
          <a:p>
            <a:pPr lvl="1"/>
            <a:endParaRPr lang="en-US" altLang="zh-TW" sz="2400" dirty="0" smtClean="0"/>
          </a:p>
          <a:p>
            <a:pPr lvl="1"/>
            <a:endParaRPr lang="en-US" altLang="zh-TW" sz="2400" dirty="0" smtClean="0"/>
          </a:p>
          <a:p>
            <a:pPr lvl="1"/>
            <a:endParaRPr lang="en-US" altLang="zh-TW" sz="2400" dirty="0" smtClean="0"/>
          </a:p>
          <a:p>
            <a:pPr lvl="1"/>
            <a:endParaRPr lang="en-US" altLang="zh-TW" sz="2400" dirty="0"/>
          </a:p>
          <a:p>
            <a:pPr lvl="1"/>
            <a:r>
              <a:rPr lang="en-US" altLang="zh-TW" sz="2400" dirty="0" smtClean="0"/>
              <a:t>Try the link: </a:t>
            </a:r>
            <a:r>
              <a:rPr lang="en-US" altLang="zh-TW" sz="2400" dirty="0" smtClean="0">
                <a:hlinkClick r:id="rId2"/>
              </a:rPr>
              <a:t>http://120.113.173.21/filer1m1.php?file=../../</a:t>
            </a:r>
            <a:r>
              <a:rPr lang="en-US" altLang="zh-TW" sz="2400" dirty="0" err="1" smtClean="0">
                <a:hlinkClick r:id="rId2"/>
              </a:rPr>
              <a:t>etc</a:t>
            </a:r>
            <a:r>
              <a:rPr lang="en-US" altLang="zh-TW" sz="2400" dirty="0" smtClean="0">
                <a:hlinkClick r:id="rId2"/>
              </a:rPr>
              <a:t>/</a:t>
            </a:r>
            <a:r>
              <a:rPr lang="en-US" altLang="zh-TW" sz="2400" dirty="0" err="1" smtClean="0">
                <a:hlinkClick r:id="rId2"/>
              </a:rPr>
              <a:t>passwd</a:t>
            </a:r>
            <a:r>
              <a:rPr lang="en-US" altLang="zh-TW" sz="2400" dirty="0" smtClean="0"/>
              <a:t> cannot see the content of the file.</a:t>
            </a:r>
          </a:p>
          <a:p>
            <a:pPr lvl="1"/>
            <a:endParaRPr lang="zh-TW" altLang="en-US" sz="2400" dirty="0"/>
          </a:p>
        </p:txBody>
      </p:sp>
      <p:sp>
        <p:nvSpPr>
          <p:cNvPr id="4" name="矩形 3"/>
          <p:cNvSpPr/>
          <p:nvPr/>
        </p:nvSpPr>
        <p:spPr>
          <a:xfrm>
            <a:off x="1475656" y="2852936"/>
            <a:ext cx="4572000" cy="923330"/>
          </a:xfrm>
          <a:prstGeom prst="rect">
            <a:avLst/>
          </a:prstGeom>
        </p:spPr>
        <p:txBody>
          <a:bodyPr>
            <a:spAutoFit/>
          </a:bodyPr>
          <a:lstStyle/>
          <a:p>
            <a:r>
              <a:rPr lang="en-US" altLang="zh-TW" dirty="0" smtClean="0"/>
              <a:t>&lt;?</a:t>
            </a:r>
            <a:r>
              <a:rPr lang="en-US" altLang="zh-TW" dirty="0" err="1" smtClean="0"/>
              <a:t>php</a:t>
            </a:r>
            <a:r>
              <a:rPr lang="en-US" altLang="zh-TW" dirty="0" smtClean="0"/>
              <a:t> header('Content-Type: text/ plain'); </a:t>
            </a:r>
          </a:p>
          <a:p>
            <a:r>
              <a:rPr lang="en-US" altLang="zh-TW" dirty="0" err="1" smtClean="0">
                <a:solidFill>
                  <a:srgbClr val="FF0000"/>
                </a:solidFill>
              </a:rPr>
              <a:t>readfile</a:t>
            </a:r>
            <a:r>
              <a:rPr lang="en-US" altLang="zh-TW" dirty="0" smtClean="0">
                <a:solidFill>
                  <a:srgbClr val="FF0000"/>
                </a:solidFill>
              </a:rPr>
              <a:t>(</a:t>
            </a:r>
            <a:r>
              <a:rPr lang="en-US" altLang="zh-TW" dirty="0" err="1" smtClean="0">
                <a:solidFill>
                  <a:srgbClr val="FF0000"/>
                </a:solidFill>
              </a:rPr>
              <a:t>basename</a:t>
            </a:r>
            <a:r>
              <a:rPr lang="en-US" altLang="zh-TW" dirty="0" smtClean="0">
                <a:solidFill>
                  <a:srgbClr val="FF0000"/>
                </a:solidFill>
              </a:rPr>
              <a:t>($_GET['file'])); </a:t>
            </a:r>
          </a:p>
          <a:p>
            <a:r>
              <a:rPr lang="en-US" altLang="zh-TW" dirty="0" smtClean="0"/>
              <a:t>?&gt;</a:t>
            </a:r>
            <a:endParaRPr lang="en-US" altLang="zh-TW" dirty="0"/>
          </a:p>
        </p:txBody>
      </p:sp>
      <p:sp>
        <p:nvSpPr>
          <p:cNvPr id="5" name="投影片編號版面配置區 4"/>
          <p:cNvSpPr>
            <a:spLocks noGrp="1"/>
          </p:cNvSpPr>
          <p:nvPr>
            <p:ph type="sldNum" sz="quarter" idx="15"/>
          </p:nvPr>
        </p:nvSpPr>
        <p:spPr/>
        <p:txBody>
          <a:bodyPr/>
          <a:lstStyle/>
          <a:p>
            <a:fld id="{DDF26525-081F-4A1F-B92B-C5DAB6680A3D}" type="slidenum">
              <a:rPr lang="zh-TW" altLang="en-US" smtClean="0"/>
              <a:pPr/>
              <a:t>43</a:t>
            </a:fld>
            <a:endParaRPr lang="zh-TW" altLang="en-US"/>
          </a:p>
        </p:txBody>
      </p:sp>
    </p:spTree>
    <p:extLst>
      <p:ext uri="{BB962C8B-B14F-4D97-AF65-F5344CB8AC3E}">
        <p14:creationId xmlns:p14="http://schemas.microsoft.com/office/powerpoint/2010/main" val="8124181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Directory Traversal Attack</a:t>
            </a:r>
            <a:r>
              <a:rPr lang="zh-TW" altLang="en-US" dirty="0" smtClean="0"/>
              <a:t> </a:t>
            </a:r>
            <a:r>
              <a:rPr lang="en-US" altLang="zh-TW" dirty="0" smtClean="0"/>
              <a:t>(4)</a:t>
            </a:r>
            <a:endParaRPr lang="zh-TW" altLang="en-US" dirty="0"/>
          </a:p>
        </p:txBody>
      </p:sp>
      <p:sp>
        <p:nvSpPr>
          <p:cNvPr id="3" name="內容版面配置區 2"/>
          <p:cNvSpPr>
            <a:spLocks noGrp="1"/>
          </p:cNvSpPr>
          <p:nvPr>
            <p:ph idx="1"/>
          </p:nvPr>
        </p:nvSpPr>
        <p:spPr/>
        <p:txBody>
          <a:bodyPr/>
          <a:lstStyle/>
          <a:p>
            <a:pPr lvl="1"/>
            <a:r>
              <a:rPr lang="en-US" altLang="zh-TW" dirty="0" smtClean="0"/>
              <a:t>Using whitelist to solve the problem.</a:t>
            </a:r>
          </a:p>
          <a:p>
            <a:pPr lvl="2"/>
            <a:r>
              <a:rPr lang="en-US" altLang="zh-TW" dirty="0" smtClean="0"/>
              <a:t>See the following example:</a:t>
            </a:r>
          </a:p>
        </p:txBody>
      </p:sp>
      <p:sp>
        <p:nvSpPr>
          <p:cNvPr id="4" name="矩形 3"/>
          <p:cNvSpPr/>
          <p:nvPr/>
        </p:nvSpPr>
        <p:spPr>
          <a:xfrm>
            <a:off x="1331640" y="2708920"/>
            <a:ext cx="6192688" cy="1754326"/>
          </a:xfrm>
          <a:prstGeom prst="rect">
            <a:avLst/>
          </a:prstGeom>
        </p:spPr>
        <p:txBody>
          <a:bodyPr wrap="square">
            <a:spAutoFit/>
          </a:bodyPr>
          <a:lstStyle/>
          <a:p>
            <a:r>
              <a:rPr lang="en-US" altLang="zh-TW" dirty="0" smtClean="0"/>
              <a:t>&lt;?</a:t>
            </a:r>
            <a:r>
              <a:rPr lang="en-US" altLang="zh-TW" dirty="0" err="1" smtClean="0"/>
              <a:t>php</a:t>
            </a:r>
            <a:r>
              <a:rPr lang="en-US" altLang="zh-TW" dirty="0" smtClean="0"/>
              <a:t> header('Content-Type: text/ plain');</a:t>
            </a:r>
          </a:p>
          <a:p>
            <a:r>
              <a:rPr lang="en-US" altLang="zh-TW" dirty="0" smtClean="0">
                <a:solidFill>
                  <a:srgbClr val="FF0000"/>
                </a:solidFill>
              </a:rPr>
              <a:t>$all = array("1.txt", "2.txt", "3.txt");</a:t>
            </a:r>
          </a:p>
          <a:p>
            <a:r>
              <a:rPr lang="en-US" altLang="zh-TW" dirty="0" smtClean="0">
                <a:solidFill>
                  <a:srgbClr val="FF0000"/>
                </a:solidFill>
              </a:rPr>
              <a:t>if (!</a:t>
            </a:r>
            <a:r>
              <a:rPr lang="en-US" altLang="zh-TW" dirty="0" err="1" smtClean="0">
                <a:solidFill>
                  <a:srgbClr val="FF0000"/>
                </a:solidFill>
              </a:rPr>
              <a:t>in_array</a:t>
            </a:r>
            <a:r>
              <a:rPr lang="en-US" altLang="zh-TW" dirty="0" smtClean="0">
                <a:solidFill>
                  <a:srgbClr val="FF0000"/>
                </a:solidFill>
              </a:rPr>
              <a:t>($_GET['file'], $all)) </a:t>
            </a:r>
          </a:p>
          <a:p>
            <a:r>
              <a:rPr lang="en-US" altLang="zh-TW" dirty="0" smtClean="0">
                <a:solidFill>
                  <a:srgbClr val="FF0000"/>
                </a:solidFill>
              </a:rPr>
              <a:t>  die("Filename is invalid!"); </a:t>
            </a:r>
          </a:p>
          <a:p>
            <a:r>
              <a:rPr lang="en-US" altLang="zh-TW" dirty="0" err="1" smtClean="0"/>
              <a:t>readfile</a:t>
            </a:r>
            <a:r>
              <a:rPr lang="en-US" altLang="zh-TW" dirty="0" smtClean="0"/>
              <a:t>($_GET['file']); </a:t>
            </a:r>
          </a:p>
          <a:p>
            <a:r>
              <a:rPr lang="en-US" altLang="zh-TW" dirty="0" smtClean="0"/>
              <a:t>?&gt;</a:t>
            </a:r>
            <a:endParaRPr lang="en-US" altLang="zh-TW" dirty="0"/>
          </a:p>
        </p:txBody>
      </p:sp>
      <p:sp>
        <p:nvSpPr>
          <p:cNvPr id="5" name="投影片編號版面配置區 4"/>
          <p:cNvSpPr>
            <a:spLocks noGrp="1"/>
          </p:cNvSpPr>
          <p:nvPr>
            <p:ph type="sldNum" sz="quarter" idx="15"/>
          </p:nvPr>
        </p:nvSpPr>
        <p:spPr/>
        <p:txBody>
          <a:bodyPr/>
          <a:lstStyle/>
          <a:p>
            <a:fld id="{DDF26525-081F-4A1F-B92B-C5DAB6680A3D}" type="slidenum">
              <a:rPr lang="zh-TW" altLang="en-US" smtClean="0"/>
              <a:pPr/>
              <a:t>44</a:t>
            </a:fld>
            <a:endParaRPr lang="zh-TW" altLang="en-US"/>
          </a:p>
        </p:txBody>
      </p:sp>
    </p:spTree>
    <p:extLst>
      <p:ext uri="{BB962C8B-B14F-4D97-AF65-F5344CB8AC3E}">
        <p14:creationId xmlns:p14="http://schemas.microsoft.com/office/powerpoint/2010/main" val="26569925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0"/>
            <a:ext cx="8229600" cy="1143000"/>
          </a:xfrm>
        </p:spPr>
        <p:txBody>
          <a:bodyPr/>
          <a:lstStyle/>
          <a:p>
            <a:r>
              <a:rPr lang="en-US" altLang="zh-TW" dirty="0" smtClean="0"/>
              <a:t>Directory Traversal Attack</a:t>
            </a:r>
            <a:r>
              <a:rPr lang="zh-TW" altLang="en-US" dirty="0" smtClean="0"/>
              <a:t> </a:t>
            </a:r>
            <a:r>
              <a:rPr lang="en-US" altLang="zh-TW" dirty="0" smtClean="0"/>
              <a:t>(5)</a:t>
            </a:r>
            <a:endParaRPr lang="zh-TW" altLang="en-US" dirty="0"/>
          </a:p>
        </p:txBody>
      </p:sp>
      <p:sp>
        <p:nvSpPr>
          <p:cNvPr id="3" name="內容版面配置區 2"/>
          <p:cNvSpPr>
            <a:spLocks noGrp="1"/>
          </p:cNvSpPr>
          <p:nvPr>
            <p:ph idx="1"/>
          </p:nvPr>
        </p:nvSpPr>
        <p:spPr>
          <a:xfrm>
            <a:off x="539552" y="980728"/>
            <a:ext cx="8229600" cy="5544616"/>
          </a:xfrm>
        </p:spPr>
        <p:txBody>
          <a:bodyPr>
            <a:normAutofit/>
          </a:bodyPr>
          <a:lstStyle/>
          <a:p>
            <a:pPr lvl="1"/>
            <a:r>
              <a:rPr lang="en-US" altLang="zh-TW" sz="2400" dirty="0" smtClean="0"/>
              <a:t>The attacker input…</a:t>
            </a:r>
          </a:p>
          <a:p>
            <a:pPr lvl="2"/>
            <a:r>
              <a:rPr lang="en-US" altLang="zh-TW" sz="2000" dirty="0" smtClean="0">
                <a:hlinkClick r:id="rId3"/>
              </a:rPr>
              <a:t>http://120.113.173.21/filer1m2.php?file=../../etc/</a:t>
            </a:r>
            <a:r>
              <a:rPr lang="en-US" altLang="zh-TW" sz="2000" dirty="0" err="1" smtClean="0">
                <a:hlinkClick r:id="rId3"/>
              </a:rPr>
              <a:t>passwd</a:t>
            </a:r>
            <a:endParaRPr lang="en-US" altLang="zh-TW" sz="2000" dirty="0" smtClean="0"/>
          </a:p>
          <a:p>
            <a:pPr marL="731520" lvl="2" indent="0">
              <a:buNone/>
            </a:pPr>
            <a:endParaRPr lang="en-US" altLang="zh-TW" sz="2000" dirty="0" smtClean="0"/>
          </a:p>
          <a:p>
            <a:pPr lvl="2">
              <a:buNone/>
            </a:pPr>
            <a:endParaRPr lang="en-US" altLang="zh-TW" sz="2000" dirty="0" smtClean="0"/>
          </a:p>
          <a:p>
            <a:pPr lvl="2"/>
            <a:endParaRPr lang="en-US" altLang="zh-TW" sz="2000" dirty="0" smtClean="0"/>
          </a:p>
          <a:p>
            <a:pPr lvl="2"/>
            <a:endParaRPr lang="en-US" altLang="zh-TW" sz="2000" dirty="0" smtClean="0"/>
          </a:p>
          <a:p>
            <a:pPr lvl="1">
              <a:buNone/>
            </a:pPr>
            <a:endParaRPr lang="en-US" altLang="zh-TW" sz="2400" dirty="0" smtClean="0"/>
          </a:p>
          <a:p>
            <a:pPr lvl="1"/>
            <a:r>
              <a:rPr lang="en-US" altLang="zh-TW" sz="2400" dirty="0"/>
              <a:t>The attacker input…</a:t>
            </a:r>
          </a:p>
          <a:p>
            <a:pPr lvl="2"/>
            <a:r>
              <a:rPr lang="en-US" altLang="zh-TW" sz="2000" dirty="0" smtClean="0">
                <a:hlinkClick r:id="rId4"/>
              </a:rPr>
              <a:t>http://</a:t>
            </a:r>
            <a:r>
              <a:rPr lang="en-US" altLang="zh-TW" sz="2000" dirty="0">
                <a:hlinkClick r:id="rId3"/>
              </a:rPr>
              <a:t>120.113.173.21</a:t>
            </a:r>
            <a:r>
              <a:rPr lang="en-US" altLang="zh-TW" sz="2000" dirty="0" smtClean="0">
                <a:hlinkClick r:id="rId4"/>
              </a:rPr>
              <a:t>/filer1m2.php?file=1.txt</a:t>
            </a:r>
            <a:r>
              <a:rPr lang="en-US" altLang="zh-TW" sz="2000" dirty="0" smtClean="0"/>
              <a:t> </a:t>
            </a:r>
          </a:p>
          <a:p>
            <a:pPr marL="731520" lvl="2" indent="0">
              <a:buNone/>
            </a:pPr>
            <a:endParaRPr lang="en-US" altLang="zh-TW" sz="2000" dirty="0" smtClean="0"/>
          </a:p>
          <a:p>
            <a:pPr lvl="1"/>
            <a:endParaRPr lang="en-US" altLang="zh-TW" dirty="0" smtClean="0"/>
          </a:p>
          <a:p>
            <a:pPr lvl="1"/>
            <a:endParaRPr lang="zh-TW" altLang="en-US" dirty="0"/>
          </a:p>
        </p:txBody>
      </p:sp>
      <p:pic>
        <p:nvPicPr>
          <p:cNvPr id="4" name="圖片 3" descr="擷取選取區域_208.bmp"/>
          <p:cNvPicPr>
            <a:picLocks noChangeAspect="1"/>
          </p:cNvPicPr>
          <p:nvPr/>
        </p:nvPicPr>
        <p:blipFill>
          <a:blip r:embed="rId5" cstate="print"/>
          <a:stretch>
            <a:fillRect/>
          </a:stretch>
        </p:blipFill>
        <p:spPr>
          <a:xfrm>
            <a:off x="2771800" y="1844824"/>
            <a:ext cx="5633853" cy="1913384"/>
          </a:xfrm>
          <a:prstGeom prst="rect">
            <a:avLst/>
          </a:prstGeom>
        </p:spPr>
      </p:pic>
      <p:pic>
        <p:nvPicPr>
          <p:cNvPr id="5" name="圖片 4" descr="擷取選取區域_209.bmp"/>
          <p:cNvPicPr>
            <a:picLocks noChangeAspect="1"/>
          </p:cNvPicPr>
          <p:nvPr/>
        </p:nvPicPr>
        <p:blipFill>
          <a:blip r:embed="rId6" cstate="print"/>
          <a:stretch>
            <a:fillRect/>
          </a:stretch>
        </p:blipFill>
        <p:spPr>
          <a:xfrm>
            <a:off x="2627784" y="4653136"/>
            <a:ext cx="6276975" cy="1971675"/>
          </a:xfrm>
          <a:prstGeom prst="rect">
            <a:avLst/>
          </a:prstGeom>
        </p:spPr>
      </p:pic>
      <p:sp>
        <p:nvSpPr>
          <p:cNvPr id="6" name="投影片編號版面配置區 5"/>
          <p:cNvSpPr>
            <a:spLocks noGrp="1"/>
          </p:cNvSpPr>
          <p:nvPr>
            <p:ph type="sldNum" sz="quarter" idx="15"/>
          </p:nvPr>
        </p:nvSpPr>
        <p:spPr/>
        <p:txBody>
          <a:bodyPr/>
          <a:lstStyle/>
          <a:p>
            <a:fld id="{DDF26525-081F-4A1F-B92B-C5DAB6680A3D}" type="slidenum">
              <a:rPr lang="zh-TW" altLang="en-US" smtClean="0"/>
              <a:pPr/>
              <a:t>45</a:t>
            </a:fld>
            <a:endParaRPr lang="zh-TW" altLang="en-US"/>
          </a:p>
        </p:txBody>
      </p:sp>
    </p:spTree>
    <p:extLst>
      <p:ext uri="{BB962C8B-B14F-4D97-AF65-F5344CB8AC3E}">
        <p14:creationId xmlns:p14="http://schemas.microsoft.com/office/powerpoint/2010/main" val="14772135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Directory Traversal </a:t>
            </a:r>
            <a:r>
              <a:rPr lang="en-US" altLang="zh-TW" dirty="0"/>
              <a:t>Attack</a:t>
            </a:r>
            <a:r>
              <a:rPr lang="zh-TW" altLang="en-US" dirty="0" smtClean="0"/>
              <a:t> </a:t>
            </a:r>
            <a:r>
              <a:rPr lang="en-US" altLang="zh-TW" dirty="0" smtClean="0"/>
              <a:t>(6)</a:t>
            </a:r>
            <a:endParaRPr lang="zh-TW" altLang="en-US" dirty="0"/>
          </a:p>
        </p:txBody>
      </p:sp>
      <p:sp>
        <p:nvSpPr>
          <p:cNvPr id="3" name="內容版面配置區 2"/>
          <p:cNvSpPr>
            <a:spLocks noGrp="1"/>
          </p:cNvSpPr>
          <p:nvPr>
            <p:ph idx="1"/>
          </p:nvPr>
        </p:nvSpPr>
        <p:spPr/>
        <p:txBody>
          <a:bodyPr/>
          <a:lstStyle/>
          <a:p>
            <a:r>
              <a:rPr lang="en-US" altLang="zh-TW" dirty="0" smtClean="0"/>
              <a:t>Don’t try to modify the user’s input.</a:t>
            </a:r>
          </a:p>
          <a:p>
            <a:pPr lvl="1"/>
            <a:r>
              <a:rPr lang="en-US" altLang="zh-TW" dirty="0" smtClean="0"/>
              <a:t>You have better to reject the bad data.</a:t>
            </a:r>
          </a:p>
          <a:p>
            <a:pPr lvl="1"/>
            <a:r>
              <a:rPr lang="en-US" altLang="zh-TW" dirty="0" smtClean="0"/>
              <a:t>The following program removes </a:t>
            </a:r>
            <a:r>
              <a:rPr lang="en-US" altLang="zh-TW" dirty="0"/>
              <a:t>'../' </a:t>
            </a:r>
            <a:r>
              <a:rPr lang="en-US" altLang="zh-TW" dirty="0" smtClean="0"/>
              <a:t> from $_GET['file'].</a:t>
            </a:r>
            <a:endParaRPr lang="zh-TW" altLang="en-US" dirty="0"/>
          </a:p>
        </p:txBody>
      </p:sp>
      <p:sp>
        <p:nvSpPr>
          <p:cNvPr id="5" name="矩形 4"/>
          <p:cNvSpPr/>
          <p:nvPr/>
        </p:nvSpPr>
        <p:spPr>
          <a:xfrm>
            <a:off x="1547664" y="3140968"/>
            <a:ext cx="4572000" cy="1323439"/>
          </a:xfrm>
          <a:prstGeom prst="rect">
            <a:avLst/>
          </a:prstGeom>
        </p:spPr>
        <p:txBody>
          <a:bodyPr>
            <a:spAutoFit/>
          </a:bodyPr>
          <a:lstStyle/>
          <a:p>
            <a:r>
              <a:rPr lang="en-US" altLang="zh-TW" sz="2000" dirty="0" smtClean="0"/>
              <a:t>&lt;?</a:t>
            </a:r>
            <a:r>
              <a:rPr lang="en-US" altLang="zh-TW" sz="2000" dirty="0" err="1" smtClean="0"/>
              <a:t>php</a:t>
            </a:r>
            <a:r>
              <a:rPr lang="en-US" altLang="zh-TW" sz="2000" dirty="0" smtClean="0"/>
              <a:t> header('Content-Type: text/ plain');</a:t>
            </a:r>
          </a:p>
          <a:p>
            <a:r>
              <a:rPr lang="en-US" altLang="zh-TW" sz="2000" dirty="0" smtClean="0">
                <a:solidFill>
                  <a:srgbClr val="FF0000"/>
                </a:solidFill>
              </a:rPr>
              <a:t>$</a:t>
            </a:r>
            <a:r>
              <a:rPr lang="en-US" altLang="zh-TW" sz="2000" dirty="0" err="1" smtClean="0">
                <a:solidFill>
                  <a:srgbClr val="FF0000"/>
                </a:solidFill>
              </a:rPr>
              <a:t>new_file</a:t>
            </a:r>
            <a:r>
              <a:rPr lang="en-US" altLang="zh-TW" sz="2000" dirty="0" smtClean="0">
                <a:solidFill>
                  <a:srgbClr val="FF0000"/>
                </a:solidFill>
              </a:rPr>
              <a:t>=</a:t>
            </a:r>
            <a:r>
              <a:rPr lang="en-US" altLang="zh-TW" sz="2000" dirty="0" err="1" smtClean="0">
                <a:solidFill>
                  <a:srgbClr val="FF0000"/>
                </a:solidFill>
              </a:rPr>
              <a:t>str_replace</a:t>
            </a:r>
            <a:r>
              <a:rPr lang="en-US" altLang="zh-TW" sz="2000" dirty="0" smtClean="0">
                <a:solidFill>
                  <a:srgbClr val="FF0000"/>
                </a:solidFill>
              </a:rPr>
              <a:t>('../','',$_GET['file']);</a:t>
            </a:r>
          </a:p>
          <a:p>
            <a:r>
              <a:rPr lang="en-US" altLang="zh-TW" sz="2000" dirty="0" err="1" smtClean="0"/>
              <a:t>readfile</a:t>
            </a:r>
            <a:r>
              <a:rPr lang="en-US" altLang="zh-TW" sz="2000" dirty="0" smtClean="0"/>
              <a:t>($</a:t>
            </a:r>
            <a:r>
              <a:rPr lang="en-US" altLang="zh-TW" sz="2000" dirty="0" err="1" smtClean="0"/>
              <a:t>new_file</a:t>
            </a:r>
            <a:r>
              <a:rPr lang="en-US" altLang="zh-TW" sz="2000" dirty="0" smtClean="0"/>
              <a:t>); </a:t>
            </a:r>
          </a:p>
          <a:p>
            <a:r>
              <a:rPr lang="en-US" altLang="zh-TW" sz="2000" dirty="0" smtClean="0"/>
              <a:t>?&gt;</a:t>
            </a:r>
            <a:endParaRPr lang="en-US" altLang="zh-TW" sz="2000"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46</a:t>
            </a:fld>
            <a:endParaRPr lang="zh-TW" altLang="en-US"/>
          </a:p>
        </p:txBody>
      </p:sp>
    </p:spTree>
    <p:extLst>
      <p:ext uri="{BB962C8B-B14F-4D97-AF65-F5344CB8AC3E}">
        <p14:creationId xmlns:p14="http://schemas.microsoft.com/office/powerpoint/2010/main" val="24732882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Directory Traversal </a:t>
            </a:r>
            <a:r>
              <a:rPr lang="en-US" altLang="zh-TW" dirty="0"/>
              <a:t>Attack</a:t>
            </a:r>
            <a:r>
              <a:rPr lang="zh-TW" altLang="en-US" dirty="0" smtClean="0"/>
              <a:t> </a:t>
            </a:r>
            <a:r>
              <a:rPr lang="en-US" altLang="zh-TW" dirty="0" smtClean="0"/>
              <a:t>(7)</a:t>
            </a:r>
            <a:endParaRPr lang="zh-TW" altLang="en-US" dirty="0"/>
          </a:p>
        </p:txBody>
      </p:sp>
      <p:sp>
        <p:nvSpPr>
          <p:cNvPr id="3" name="內容版面配置區 2"/>
          <p:cNvSpPr>
            <a:spLocks noGrp="1"/>
          </p:cNvSpPr>
          <p:nvPr>
            <p:ph idx="1"/>
          </p:nvPr>
        </p:nvSpPr>
        <p:spPr/>
        <p:txBody>
          <a:bodyPr>
            <a:normAutofit/>
          </a:bodyPr>
          <a:lstStyle/>
          <a:p>
            <a:r>
              <a:rPr lang="en-US" altLang="zh-TW" dirty="0" smtClean="0"/>
              <a:t>However, the attacker can try the following attacking command:</a:t>
            </a:r>
          </a:p>
          <a:p>
            <a:pPr lvl="1"/>
            <a:r>
              <a:rPr lang="en-US" altLang="zh-TW" sz="2400" dirty="0" smtClean="0">
                <a:hlinkClick r:id="rId2"/>
              </a:rPr>
              <a:t>http://140.130.175.123/filer1me3.php?file=....//....//</a:t>
            </a:r>
            <a:r>
              <a:rPr lang="en-US" altLang="zh-TW" sz="2400" dirty="0" err="1" smtClean="0">
                <a:hlinkClick r:id="rId2"/>
              </a:rPr>
              <a:t>etc</a:t>
            </a:r>
            <a:r>
              <a:rPr lang="en-US" altLang="zh-TW" sz="2400" dirty="0" smtClean="0">
                <a:hlinkClick r:id="rId2"/>
              </a:rPr>
              <a:t>/</a:t>
            </a:r>
            <a:r>
              <a:rPr lang="en-US" altLang="zh-TW" sz="2400" dirty="0" err="1" smtClean="0">
                <a:hlinkClick r:id="rId2"/>
              </a:rPr>
              <a:t>passwd</a:t>
            </a:r>
            <a:endParaRPr lang="en-US" altLang="zh-TW" sz="2400" dirty="0" smtClean="0">
              <a:hlinkClick r:id="rId2"/>
            </a:endParaRPr>
          </a:p>
        </p:txBody>
      </p:sp>
      <p:pic>
        <p:nvPicPr>
          <p:cNvPr id="4" name="圖片 3" descr="擷取選取區域_211.bmp"/>
          <p:cNvPicPr>
            <a:picLocks noChangeAspect="1"/>
          </p:cNvPicPr>
          <p:nvPr/>
        </p:nvPicPr>
        <p:blipFill>
          <a:blip r:embed="rId3" cstate="print"/>
          <a:stretch>
            <a:fillRect/>
          </a:stretch>
        </p:blipFill>
        <p:spPr>
          <a:xfrm>
            <a:off x="1331640" y="3436263"/>
            <a:ext cx="6178699" cy="2812635"/>
          </a:xfrm>
          <a:prstGeom prst="rect">
            <a:avLst/>
          </a:prstGeom>
        </p:spPr>
      </p:pic>
      <p:sp>
        <p:nvSpPr>
          <p:cNvPr id="5" name="投影片編號版面配置區 4"/>
          <p:cNvSpPr>
            <a:spLocks noGrp="1"/>
          </p:cNvSpPr>
          <p:nvPr>
            <p:ph type="sldNum" sz="quarter" idx="15"/>
          </p:nvPr>
        </p:nvSpPr>
        <p:spPr/>
        <p:txBody>
          <a:bodyPr/>
          <a:lstStyle/>
          <a:p>
            <a:fld id="{DDF26525-081F-4A1F-B92B-C5DAB6680A3D}" type="slidenum">
              <a:rPr lang="zh-TW" altLang="en-US" smtClean="0"/>
              <a:pPr/>
              <a:t>47</a:t>
            </a:fld>
            <a:endParaRPr lang="zh-TW" altLang="en-US"/>
          </a:p>
        </p:txBody>
      </p:sp>
    </p:spTree>
    <p:extLst>
      <p:ext uri="{BB962C8B-B14F-4D97-AF65-F5344CB8AC3E}">
        <p14:creationId xmlns:p14="http://schemas.microsoft.com/office/powerpoint/2010/main" val="836567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Directory Traversal </a:t>
            </a:r>
            <a:r>
              <a:rPr lang="en-US" altLang="zh-TW" dirty="0"/>
              <a:t>Attack</a:t>
            </a:r>
            <a:r>
              <a:rPr lang="zh-TW" altLang="en-US" dirty="0" smtClean="0"/>
              <a:t> </a:t>
            </a:r>
            <a:r>
              <a:rPr lang="en-US" altLang="zh-TW" dirty="0" smtClean="0"/>
              <a:t>(8)</a:t>
            </a:r>
            <a:endParaRPr lang="zh-TW" altLang="en-US" dirty="0"/>
          </a:p>
        </p:txBody>
      </p:sp>
      <p:sp>
        <p:nvSpPr>
          <p:cNvPr id="3" name="內容版面配置區 2"/>
          <p:cNvSpPr>
            <a:spLocks noGrp="1"/>
          </p:cNvSpPr>
          <p:nvPr>
            <p:ph idx="1"/>
          </p:nvPr>
        </p:nvSpPr>
        <p:spPr/>
        <p:txBody>
          <a:bodyPr/>
          <a:lstStyle/>
          <a:p>
            <a:r>
              <a:rPr lang="en-US" altLang="zh-TW" dirty="0" smtClean="0"/>
              <a:t>Directly reject the bad data.</a:t>
            </a:r>
          </a:p>
          <a:p>
            <a:endParaRPr lang="en-US" altLang="zh-TW" dirty="0" smtClean="0"/>
          </a:p>
          <a:p>
            <a:endParaRPr lang="en-US" altLang="zh-TW" dirty="0" smtClean="0"/>
          </a:p>
          <a:p>
            <a:endParaRPr lang="en-US" altLang="zh-TW" dirty="0" smtClean="0"/>
          </a:p>
          <a:p>
            <a:endParaRPr lang="en-US" altLang="zh-TW" dirty="0" smtClean="0"/>
          </a:p>
          <a:p>
            <a:endParaRPr lang="en-US" altLang="zh-TW" dirty="0"/>
          </a:p>
        </p:txBody>
      </p:sp>
      <p:sp>
        <p:nvSpPr>
          <p:cNvPr id="4" name="矩形 3"/>
          <p:cNvSpPr/>
          <p:nvPr/>
        </p:nvSpPr>
        <p:spPr>
          <a:xfrm>
            <a:off x="1202668" y="2559748"/>
            <a:ext cx="5976664" cy="1477328"/>
          </a:xfrm>
          <a:prstGeom prst="rect">
            <a:avLst/>
          </a:prstGeom>
        </p:spPr>
        <p:txBody>
          <a:bodyPr wrap="square">
            <a:spAutoFit/>
          </a:bodyPr>
          <a:lstStyle/>
          <a:p>
            <a:r>
              <a:rPr lang="en-US" altLang="zh-TW" dirty="0" smtClean="0"/>
              <a:t>&lt;?</a:t>
            </a:r>
            <a:r>
              <a:rPr lang="en-US" altLang="zh-TW" dirty="0" err="1" smtClean="0"/>
              <a:t>php</a:t>
            </a:r>
            <a:r>
              <a:rPr lang="en-US" altLang="zh-TW" dirty="0" smtClean="0"/>
              <a:t> header('Content-Type: text/ plain');</a:t>
            </a:r>
          </a:p>
          <a:p>
            <a:r>
              <a:rPr lang="en-US" altLang="zh-TW" dirty="0" smtClean="0">
                <a:solidFill>
                  <a:srgbClr val="FF0000"/>
                </a:solidFill>
              </a:rPr>
              <a:t>if (</a:t>
            </a:r>
            <a:r>
              <a:rPr lang="en-US" altLang="zh-TW" dirty="0" err="1" smtClean="0">
                <a:solidFill>
                  <a:srgbClr val="FF0000"/>
                </a:solidFill>
              </a:rPr>
              <a:t>strstr</a:t>
            </a:r>
            <a:r>
              <a:rPr lang="en-US" altLang="zh-TW" dirty="0" smtClean="0">
                <a:solidFill>
                  <a:srgbClr val="FF0000"/>
                </a:solidFill>
              </a:rPr>
              <a:t>($_GET['file'], '../')) </a:t>
            </a:r>
          </a:p>
          <a:p>
            <a:r>
              <a:rPr lang="en-US" altLang="zh-TW" dirty="0" smtClean="0">
                <a:solidFill>
                  <a:srgbClr val="FF0000"/>
                </a:solidFill>
              </a:rPr>
              <a:t>  die("Filename is invalid!"); </a:t>
            </a:r>
          </a:p>
          <a:p>
            <a:r>
              <a:rPr lang="en-US" altLang="zh-TW" dirty="0" err="1" smtClean="0"/>
              <a:t>readfile</a:t>
            </a:r>
            <a:r>
              <a:rPr lang="en-US" altLang="zh-TW" dirty="0" smtClean="0"/>
              <a:t>($_GET['file']); </a:t>
            </a:r>
          </a:p>
          <a:p>
            <a:r>
              <a:rPr lang="en-US" altLang="zh-TW" dirty="0" smtClean="0"/>
              <a:t>?&gt;</a:t>
            </a:r>
            <a:endParaRPr lang="en-US" altLang="zh-TW" dirty="0"/>
          </a:p>
        </p:txBody>
      </p:sp>
      <p:sp>
        <p:nvSpPr>
          <p:cNvPr id="5" name="投影片編號版面配置區 4"/>
          <p:cNvSpPr>
            <a:spLocks noGrp="1"/>
          </p:cNvSpPr>
          <p:nvPr>
            <p:ph type="sldNum" sz="quarter" idx="15"/>
          </p:nvPr>
        </p:nvSpPr>
        <p:spPr/>
        <p:txBody>
          <a:bodyPr/>
          <a:lstStyle/>
          <a:p>
            <a:fld id="{DDF26525-081F-4A1F-B92B-C5DAB6680A3D}" type="slidenum">
              <a:rPr lang="zh-TW" altLang="en-US" smtClean="0"/>
              <a:pPr/>
              <a:t>48</a:t>
            </a:fld>
            <a:endParaRPr lang="zh-TW" altLang="en-US"/>
          </a:p>
        </p:txBody>
      </p:sp>
    </p:spTree>
    <p:extLst>
      <p:ext uri="{BB962C8B-B14F-4D97-AF65-F5344CB8AC3E}">
        <p14:creationId xmlns:p14="http://schemas.microsoft.com/office/powerpoint/2010/main" val="3748298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(1)</a:t>
            </a:r>
            <a:endParaRPr lang="zh-TW" altLang="en-US" dirty="0"/>
          </a:p>
        </p:txBody>
      </p:sp>
      <p:sp>
        <p:nvSpPr>
          <p:cNvPr id="3" name="內容版面配置區 2"/>
          <p:cNvSpPr>
            <a:spLocks noGrp="1"/>
          </p:cNvSpPr>
          <p:nvPr>
            <p:ph sz="quarter" idx="1"/>
          </p:nvPr>
        </p:nvSpPr>
        <p:spPr/>
        <p:txBody>
          <a:bodyPr/>
          <a:lstStyle/>
          <a:p>
            <a:r>
              <a:rPr lang="en-US" altLang="zh-TW" dirty="0" smtClean="0"/>
              <a:t>Validate all inputs</a:t>
            </a:r>
          </a:p>
          <a:p>
            <a:pPr lvl="1"/>
            <a:r>
              <a:rPr lang="en-US" altLang="zh-TW" dirty="0" smtClean="0"/>
              <a:t>Input validation routines can be broken down into two major groups: </a:t>
            </a:r>
            <a:r>
              <a:rPr lang="en-US" altLang="zh-TW" dirty="0" smtClean="0">
                <a:solidFill>
                  <a:srgbClr val="FF0000"/>
                </a:solidFill>
              </a:rPr>
              <a:t>syntax checks </a:t>
            </a:r>
            <a:r>
              <a:rPr lang="en-US" altLang="zh-TW" dirty="0" smtClean="0"/>
              <a:t>that test the format of the input, and </a:t>
            </a:r>
            <a:r>
              <a:rPr lang="en-US" altLang="zh-TW" dirty="0" smtClean="0">
                <a:solidFill>
                  <a:srgbClr val="FF0000"/>
                </a:solidFill>
              </a:rPr>
              <a:t>semantic checks </a:t>
            </a:r>
            <a:r>
              <a:rPr lang="en-US" altLang="zh-TW" dirty="0" smtClean="0"/>
              <a:t>that determine whether the input is appropriate, given the application’s logic and function.</a:t>
            </a:r>
          </a:p>
          <a:p>
            <a:pPr lvl="1">
              <a:buNone/>
            </a:pPr>
            <a:r>
              <a:rPr lang="en-US" altLang="zh-TW" dirty="0" smtClean="0"/>
              <a:t> </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(2)</a:t>
            </a:r>
            <a:endParaRPr lang="zh-TW" altLang="en-US" dirty="0"/>
          </a:p>
        </p:txBody>
      </p:sp>
      <p:sp>
        <p:nvSpPr>
          <p:cNvPr id="3" name="內容版面配置區 2"/>
          <p:cNvSpPr>
            <a:spLocks noGrp="1"/>
          </p:cNvSpPr>
          <p:nvPr>
            <p:ph sz="quarter" idx="1"/>
          </p:nvPr>
        </p:nvSpPr>
        <p:spPr/>
        <p:txBody>
          <a:bodyPr>
            <a:normAutofit/>
          </a:bodyPr>
          <a:lstStyle/>
          <a:p>
            <a:r>
              <a:rPr lang="en-US" altLang="zh-TW" dirty="0" smtClean="0"/>
              <a:t>Validate input from all sources</a:t>
            </a:r>
          </a:p>
          <a:p>
            <a:pPr lvl="1"/>
            <a:r>
              <a:rPr lang="en-US" altLang="zh-TW" dirty="0" smtClean="0"/>
              <a:t>Command-line parameters</a:t>
            </a:r>
          </a:p>
          <a:p>
            <a:pPr lvl="1"/>
            <a:r>
              <a:rPr lang="en-US" altLang="zh-TW" dirty="0" smtClean="0"/>
              <a:t>Configuration files </a:t>
            </a:r>
          </a:p>
          <a:p>
            <a:pPr lvl="1"/>
            <a:r>
              <a:rPr lang="en-US" altLang="zh-TW" dirty="0" smtClean="0"/>
              <a:t>Data retrieved from a database</a:t>
            </a:r>
          </a:p>
          <a:p>
            <a:pPr lvl="1"/>
            <a:r>
              <a:rPr lang="en-US" altLang="zh-TW" dirty="0" smtClean="0"/>
              <a:t>Environment variables</a:t>
            </a:r>
          </a:p>
          <a:p>
            <a:pPr lvl="1"/>
            <a:r>
              <a:rPr lang="en-US" altLang="zh-TW" dirty="0" smtClean="0"/>
              <a:t>Network services</a:t>
            </a:r>
          </a:p>
          <a:p>
            <a:pPr lvl="1"/>
            <a:r>
              <a:rPr lang="en-US" altLang="zh-TW" dirty="0" smtClean="0"/>
              <a:t>Registry values</a:t>
            </a:r>
          </a:p>
          <a:p>
            <a:pPr lvl="1"/>
            <a:r>
              <a:rPr lang="en-US" altLang="zh-TW" dirty="0" smtClean="0"/>
              <a:t>System properties</a:t>
            </a:r>
          </a:p>
          <a:p>
            <a:pPr lvl="1"/>
            <a:r>
              <a:rPr lang="en-US" altLang="zh-TW" dirty="0" smtClean="0"/>
              <a:t>Temporary files</a:t>
            </a:r>
          </a:p>
          <a:p>
            <a:pPr lvl="1"/>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(3)</a:t>
            </a:r>
            <a:endParaRPr lang="zh-TW" altLang="en-US" dirty="0"/>
          </a:p>
        </p:txBody>
      </p:sp>
      <p:sp>
        <p:nvSpPr>
          <p:cNvPr id="3" name="內容版面配置區 2"/>
          <p:cNvSpPr>
            <a:spLocks noGrp="1"/>
          </p:cNvSpPr>
          <p:nvPr>
            <p:ph sz="quarter" idx="1"/>
          </p:nvPr>
        </p:nvSpPr>
        <p:spPr>
          <a:xfrm>
            <a:off x="467544" y="1484784"/>
            <a:ext cx="7467600" cy="4873752"/>
          </a:xfrm>
        </p:spPr>
        <p:txBody>
          <a:bodyPr/>
          <a:lstStyle/>
          <a:p>
            <a:r>
              <a:rPr lang="en-US" altLang="zh-TW" dirty="0" smtClean="0"/>
              <a:t>Configuration files</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7</a:t>
            </a:fld>
            <a:endParaRPr lang="zh-TW" altLang="en-US"/>
          </a:p>
        </p:txBody>
      </p:sp>
      <p:pic>
        <p:nvPicPr>
          <p:cNvPr id="1026" name="Picture 2"/>
          <p:cNvPicPr>
            <a:picLocks noChangeAspect="1" noChangeArrowheads="1"/>
          </p:cNvPicPr>
          <p:nvPr/>
        </p:nvPicPr>
        <p:blipFill>
          <a:blip r:embed="rId2" cstate="print"/>
          <a:srcRect/>
          <a:stretch>
            <a:fillRect/>
          </a:stretch>
        </p:blipFill>
        <p:spPr bwMode="auto">
          <a:xfrm>
            <a:off x="1187624" y="2825552"/>
            <a:ext cx="6408712" cy="2415676"/>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187624" y="5201816"/>
            <a:ext cx="6344975" cy="1656184"/>
          </a:xfrm>
          <a:prstGeom prst="rect">
            <a:avLst/>
          </a:prstGeom>
          <a:noFill/>
          <a:ln w="9525">
            <a:noFill/>
            <a:miter lim="800000"/>
            <a:headEnd/>
            <a:tailEnd/>
          </a:ln>
        </p:spPr>
      </p:pic>
      <p:sp>
        <p:nvSpPr>
          <p:cNvPr id="7" name="文字方塊 6"/>
          <p:cNvSpPr txBox="1"/>
          <p:nvPr/>
        </p:nvSpPr>
        <p:spPr>
          <a:xfrm>
            <a:off x="899592" y="1916832"/>
            <a:ext cx="7776864" cy="1200329"/>
          </a:xfrm>
          <a:prstGeom prst="rect">
            <a:avLst/>
          </a:prstGeom>
          <a:noFill/>
        </p:spPr>
        <p:txBody>
          <a:bodyPr wrap="square" rtlCol="0">
            <a:spAutoFit/>
          </a:bodyPr>
          <a:lstStyle/>
          <a:p>
            <a:r>
              <a:rPr lang="en-US" altLang="zh-TW" dirty="0" smtClean="0"/>
              <a:t>A buffer overflow in Apache: A user who can modify an .</a:t>
            </a:r>
            <a:r>
              <a:rPr lang="en-US" altLang="zh-TW" dirty="0" err="1" smtClean="0"/>
              <a:t>htaccess</a:t>
            </a:r>
            <a:r>
              <a:rPr lang="en-US" altLang="zh-TW" dirty="0" smtClean="0"/>
              <a:t> file can crash the server or execute </a:t>
            </a:r>
            <a:r>
              <a:rPr lang="en-US" altLang="zh-TW" dirty="0" smtClean="0">
                <a:solidFill>
                  <a:srgbClr val="FF0000"/>
                </a:solidFill>
              </a:rPr>
              <a:t>arbitrary code as the server</a:t>
            </a:r>
            <a:r>
              <a:rPr lang="en-US" altLang="zh-TW" dirty="0" smtClean="0"/>
              <a:t> by writing a regular expression with more than nine capturing groups.</a:t>
            </a:r>
          </a:p>
          <a:p>
            <a:endParaRPr lang="en-US" altLang="zh-TW"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(4)</a:t>
            </a:r>
            <a:endParaRPr lang="zh-TW" altLang="en-US" dirty="0"/>
          </a:p>
        </p:txBody>
      </p:sp>
      <p:sp>
        <p:nvSpPr>
          <p:cNvPr id="3" name="內容版面配置區 2"/>
          <p:cNvSpPr>
            <a:spLocks noGrp="1"/>
          </p:cNvSpPr>
          <p:nvPr>
            <p:ph sz="quarter" idx="1"/>
          </p:nvPr>
        </p:nvSpPr>
        <p:spPr/>
        <p:txBody>
          <a:bodyPr/>
          <a:lstStyle/>
          <a:p>
            <a:r>
              <a:rPr lang="en-US" altLang="zh-TW" dirty="0" smtClean="0"/>
              <a:t>The invalid input</a:t>
            </a:r>
          </a:p>
          <a:p>
            <a:pPr>
              <a:buNone/>
            </a:pPr>
            <a:r>
              <a:rPr lang="en-US" altLang="zh-TW" dirty="0" smtClean="0"/>
              <a:t>    </a:t>
            </a:r>
          </a:p>
          <a:p>
            <a:pPr>
              <a:buNone/>
            </a:pPr>
            <a:r>
              <a:rPr lang="en-US" altLang="zh-TW" dirty="0" smtClean="0">
                <a:solidFill>
                  <a:srgbClr val="0070C0"/>
                </a:solidFill>
              </a:rPr>
              <a:t>     </a:t>
            </a:r>
            <a:r>
              <a:rPr lang="en-US" altLang="zh-TW" dirty="0" err="1" smtClean="0">
                <a:solidFill>
                  <a:srgbClr val="0070C0"/>
                </a:solidFill>
              </a:rPr>
              <a:t>RewriteRule</a:t>
            </a:r>
            <a:r>
              <a:rPr lang="en-US" altLang="zh-TW" dirty="0" smtClean="0">
                <a:solidFill>
                  <a:srgbClr val="0070C0"/>
                </a:solidFill>
              </a:rPr>
              <a:t> ^/</a:t>
            </a:r>
            <a:r>
              <a:rPr lang="en-US" altLang="zh-TW" dirty="0" err="1" smtClean="0">
                <a:solidFill>
                  <a:srgbClr val="0070C0"/>
                </a:solidFill>
              </a:rPr>
              <a:t>img</a:t>
            </a:r>
            <a:r>
              <a:rPr lang="en-US" altLang="zh-TW" dirty="0" smtClean="0">
                <a:solidFill>
                  <a:srgbClr val="0070C0"/>
                </a:solidFill>
              </a:rPr>
              <a:t>(.*) /</a:t>
            </a:r>
            <a:r>
              <a:rPr lang="en-US" altLang="zh-TW" dirty="0" err="1" smtClean="0">
                <a:solidFill>
                  <a:srgbClr val="0070C0"/>
                </a:solidFill>
              </a:rPr>
              <a:t>var</a:t>
            </a:r>
            <a:r>
              <a:rPr lang="en-US" altLang="zh-TW" dirty="0" smtClean="0">
                <a:solidFill>
                  <a:srgbClr val="0070C0"/>
                </a:solidFill>
              </a:rPr>
              <a:t>/www/img$1</a:t>
            </a:r>
            <a:r>
              <a:rPr lang="en-US" altLang="zh-TW" dirty="0" smtClean="0"/>
              <a:t> </a:t>
            </a:r>
          </a:p>
          <a:p>
            <a:pPr>
              <a:buNone/>
            </a:pPr>
            <a:r>
              <a:rPr lang="en-US" altLang="zh-TW" dirty="0" smtClean="0"/>
              <a:t>   </a:t>
            </a:r>
          </a:p>
          <a:p>
            <a:pPr>
              <a:buNone/>
            </a:pPr>
            <a:r>
              <a:rPr lang="en-US" altLang="zh-TW" dirty="0" smtClean="0"/>
              <a:t>     But the following input causes a buffer overflow: </a:t>
            </a:r>
          </a:p>
          <a:p>
            <a:pPr>
              <a:buNone/>
            </a:pPr>
            <a:endParaRPr lang="en-US" altLang="zh-TW" dirty="0" smtClean="0"/>
          </a:p>
          <a:p>
            <a:pPr>
              <a:buNone/>
            </a:pPr>
            <a:r>
              <a:rPr lang="en-US" altLang="zh-TW" dirty="0" smtClean="0"/>
              <a:t>    </a:t>
            </a:r>
            <a:r>
              <a:rPr lang="en-US" altLang="zh-TW" dirty="0" err="1" smtClean="0">
                <a:solidFill>
                  <a:srgbClr val="0070C0"/>
                </a:solidFill>
              </a:rPr>
              <a:t>RewriteRule</a:t>
            </a:r>
            <a:r>
              <a:rPr lang="en-US" altLang="zh-TW" dirty="0" smtClean="0">
                <a:solidFill>
                  <a:srgbClr val="0070C0"/>
                </a:solidFill>
              </a:rPr>
              <a:t> ^/</a:t>
            </a:r>
            <a:r>
              <a:rPr lang="en-US" altLang="zh-TW" dirty="0" err="1" smtClean="0">
                <a:solidFill>
                  <a:srgbClr val="0070C0"/>
                </a:solidFill>
              </a:rPr>
              <a:t>img</a:t>
            </a:r>
            <a:r>
              <a:rPr lang="en-US" altLang="zh-TW" dirty="0" smtClean="0">
                <a:solidFill>
                  <a:srgbClr val="0070C0"/>
                </a:solidFill>
              </a:rPr>
              <a:t>(.)(.)(.)(.)(.)(.)(.)(.)(.)(.*) \              /</a:t>
            </a:r>
            <a:r>
              <a:rPr lang="en-US" altLang="zh-TW" dirty="0" err="1" smtClean="0">
                <a:solidFill>
                  <a:srgbClr val="0070C0"/>
                </a:solidFill>
              </a:rPr>
              <a:t>var</a:t>
            </a:r>
            <a:r>
              <a:rPr lang="en-US" altLang="zh-TW" dirty="0" smtClean="0">
                <a:solidFill>
                  <a:srgbClr val="0070C0"/>
                </a:solidFill>
              </a:rPr>
              <a:t>/www/img$1$2$3$4$5$6$7$8$9$10</a:t>
            </a:r>
          </a:p>
          <a:p>
            <a:pPr>
              <a:buNone/>
            </a:pPr>
            <a:endParaRPr lang="en-US" altLang="zh-TW" dirty="0" smtClean="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What to Validate – More Detail (4)</a:t>
            </a:r>
            <a:endParaRPr lang="zh-TW" altLang="en-US" dirty="0"/>
          </a:p>
        </p:txBody>
      </p:sp>
      <p:sp>
        <p:nvSpPr>
          <p:cNvPr id="3" name="內容版面配置區 2"/>
          <p:cNvSpPr>
            <a:spLocks noGrp="1"/>
          </p:cNvSpPr>
          <p:nvPr>
            <p:ph sz="quarter" idx="1"/>
          </p:nvPr>
        </p:nvSpPr>
        <p:spPr/>
        <p:txBody>
          <a:bodyPr/>
          <a:lstStyle/>
          <a:p>
            <a:r>
              <a:rPr lang="en-US" altLang="zh-TW" dirty="0" smtClean="0"/>
              <a:t>Fox it: the array declaration and the code that fills the buffer now both refer to the same constant.</a:t>
            </a:r>
            <a:endParaRPr lang="zh-TW" altLang="en-US" dirty="0"/>
          </a:p>
        </p:txBody>
      </p:sp>
      <p:sp>
        <p:nvSpPr>
          <p:cNvPr id="4" name="投影片編號版面配置區 3"/>
          <p:cNvSpPr>
            <a:spLocks noGrp="1"/>
          </p:cNvSpPr>
          <p:nvPr>
            <p:ph type="sldNum" sz="quarter" idx="15"/>
          </p:nvPr>
        </p:nvSpPr>
        <p:spPr/>
        <p:txBody>
          <a:bodyPr/>
          <a:lstStyle/>
          <a:p>
            <a:fld id="{DDF26525-081F-4A1F-B92B-C5DAB6680A3D}" type="slidenum">
              <a:rPr lang="zh-TW" altLang="en-US" smtClean="0"/>
              <a:pPr/>
              <a:t>9</a:t>
            </a:fld>
            <a:endParaRPr lang="zh-TW" altLang="en-US"/>
          </a:p>
        </p:txBody>
      </p:sp>
      <p:pic>
        <p:nvPicPr>
          <p:cNvPr id="2050" name="Picture 2"/>
          <p:cNvPicPr>
            <a:picLocks noChangeAspect="1" noChangeArrowheads="1"/>
          </p:cNvPicPr>
          <p:nvPr/>
        </p:nvPicPr>
        <p:blipFill>
          <a:blip r:embed="rId2" cstate="print"/>
          <a:srcRect/>
          <a:stretch>
            <a:fillRect/>
          </a:stretch>
        </p:blipFill>
        <p:spPr bwMode="auto">
          <a:xfrm>
            <a:off x="899591" y="2924944"/>
            <a:ext cx="6744749" cy="29523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4169</TotalTime>
  <Words>2472</Words>
  <Application>Microsoft Office PowerPoint</Application>
  <PresentationFormat>如螢幕大小 (4:3)</PresentationFormat>
  <Paragraphs>318</Paragraphs>
  <Slides>48</Slides>
  <Notes>6</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48</vt:i4>
      </vt:variant>
    </vt:vector>
  </HeadingPairs>
  <TitlesOfParts>
    <vt:vector size="55" baseType="lpstr">
      <vt:lpstr>Arial Unicode MS</vt:lpstr>
      <vt:lpstr>新細明體</vt:lpstr>
      <vt:lpstr>Calibri</vt:lpstr>
      <vt:lpstr>Century Schoolbook</vt:lpstr>
      <vt:lpstr>Wingdings</vt:lpstr>
      <vt:lpstr>Wingdings 2</vt:lpstr>
      <vt:lpstr>壁窗</vt:lpstr>
      <vt:lpstr>Secure Programming  5. Handling Input (Part 1)   </vt:lpstr>
      <vt:lpstr>What to Validate</vt:lpstr>
      <vt:lpstr>How to Validate (1)</vt:lpstr>
      <vt:lpstr>How to Validate (2)</vt:lpstr>
      <vt:lpstr>What to Validate – More Detail (1)</vt:lpstr>
      <vt:lpstr>What to Validate – More Detail (2)</vt:lpstr>
      <vt:lpstr>What to Validate – More Detail (3)</vt:lpstr>
      <vt:lpstr>What to Validate – More Detail (4)</vt:lpstr>
      <vt:lpstr>What to Validate – More Detail (4)</vt:lpstr>
      <vt:lpstr>What to Validate – More Detail (5)</vt:lpstr>
      <vt:lpstr>What to Validate – More Detail (6)</vt:lpstr>
      <vt:lpstr>What to Validate – More Detail (7)</vt:lpstr>
      <vt:lpstr>What to Validate – More Detail (8)</vt:lpstr>
      <vt:lpstr>What to Validate – More Detail (9)</vt:lpstr>
      <vt:lpstr>Story- Apple OS X: Software Updates That Trust Too Much</vt:lpstr>
      <vt:lpstr>What to Validate – More Detail (10)</vt:lpstr>
      <vt:lpstr>What to Validate – More Detail (11)</vt:lpstr>
      <vt:lpstr>What to Validate – More Detail (12)</vt:lpstr>
      <vt:lpstr>How to Validate – More Detail (1) </vt:lpstr>
      <vt:lpstr>How to Validate – More Detail (2) </vt:lpstr>
      <vt:lpstr>How to Validate – More Detail (3) </vt:lpstr>
      <vt:lpstr>How to Validate – More Detail (4) </vt:lpstr>
      <vt:lpstr>How to Validate – More Detail (5) </vt:lpstr>
      <vt:lpstr>How to Validate – More Detail (6) </vt:lpstr>
      <vt:lpstr>Real Example in Java (1)</vt:lpstr>
      <vt:lpstr>Real Example in Java (2)</vt:lpstr>
      <vt:lpstr>Real Example in Java (3)</vt:lpstr>
      <vt:lpstr>How to Validate – More Detail (7) </vt:lpstr>
      <vt:lpstr>How to Validate – More Detail (8) </vt:lpstr>
      <vt:lpstr>How to Validate – More Detail (9) </vt:lpstr>
      <vt:lpstr>How to Validate – More Detail (10) </vt:lpstr>
      <vt:lpstr>How to Validate – More Detail (11) </vt:lpstr>
      <vt:lpstr>How to Validate – More Detail (12) </vt:lpstr>
      <vt:lpstr>How to Validate – More Detail (13) </vt:lpstr>
      <vt:lpstr>How to Validate – More Detail (14) </vt:lpstr>
      <vt:lpstr>How to Validate – More Detail (15) </vt:lpstr>
      <vt:lpstr>How to Validate – More Detail (16) </vt:lpstr>
      <vt:lpstr>How to Validate – More Detail (17) </vt:lpstr>
      <vt:lpstr>How to Validate – More Detail (18) </vt:lpstr>
      <vt:lpstr>How to Validate – More Detail (19) </vt:lpstr>
      <vt:lpstr>Directory Traversal Attack (1)</vt:lpstr>
      <vt:lpstr>Directory Traversal Attack (2)</vt:lpstr>
      <vt:lpstr>Directory Traversal Attack (3)</vt:lpstr>
      <vt:lpstr>Directory Traversal Attack (4)</vt:lpstr>
      <vt:lpstr>Directory Traversal Attack (5)</vt:lpstr>
      <vt:lpstr>Directory Traversal Attack (6)</vt:lpstr>
      <vt:lpstr>Directory Traversal Attack (7)</vt:lpstr>
      <vt:lpstr>Directory Traversal Attack (8)</vt:lpstr>
    </vt:vector>
  </TitlesOfParts>
  <Company>daisy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Programming   </dc:title>
  <dc:creator>Daisy</dc:creator>
  <cp:lastModifiedBy>wangch</cp:lastModifiedBy>
  <cp:revision>430</cp:revision>
  <dcterms:created xsi:type="dcterms:W3CDTF">2012-02-23T03:27:56Z</dcterms:created>
  <dcterms:modified xsi:type="dcterms:W3CDTF">2014-03-17T23:52:30Z</dcterms:modified>
</cp:coreProperties>
</file>